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58"/>
  </p:normalViewPr>
  <p:slideViewPr>
    <p:cSldViewPr snapToGrid="0" snapToObjects="1">
      <p:cViewPr varScale="1">
        <p:scale>
          <a:sx n="102" d="100"/>
          <a:sy n="102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Click to move the slide</a:t>
            </a: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3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3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3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F21827B-2BC2-4C84-94EA-4AC80220CC2F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In the last few decades, the demand for high speed GPS</a:t>
            </a:r>
            <a:br/>
            <a:r>
              <a:rPr lang="en-US" sz="2000" b="0" strike="noStrike" spc="-1">
                <a:latin typeface="Arial"/>
              </a:rPr>
              <a:t>wireless data transfer rates has grown significantly. Traditional</a:t>
            </a:r>
            <a:br/>
            <a:r>
              <a:rPr lang="en-US" sz="2000" b="0" strike="noStrike" spc="-1">
                <a:latin typeface="Arial"/>
              </a:rPr>
              <a:t>radio frequency (RF)-based omnidirectional communication</a:t>
            </a:r>
            <a:br/>
            <a:r>
              <a:rPr lang="en-US" sz="2000" b="0" strike="noStrike" spc="-1">
                <a:latin typeface="Arial"/>
              </a:rPr>
              <a:t>systems such as WiFi or cellular communication cannot</a:t>
            </a:r>
            <a:br/>
            <a:r>
              <a:rPr lang="en-US" sz="2000" b="0" strike="noStrike" spc="-1">
                <a:latin typeface="Arial"/>
              </a:rPr>
              <a:t>achieve such high speed communication. In this context,</a:t>
            </a:r>
            <a:br/>
            <a:r>
              <a:rPr lang="en-US" sz="2000" b="0" strike="noStrike" spc="-1">
                <a:latin typeface="Arial"/>
              </a:rPr>
              <a:t>directional communication such as FSO, millimeter-wave and</a:t>
            </a:r>
            <a:br/>
            <a:r>
              <a:rPr lang="en-US" sz="2000" b="0" strike="noStrike" spc="-1">
                <a:latin typeface="Arial"/>
              </a:rPr>
              <a:t>terahertz communication have demonstrated the potential to</a:t>
            </a:r>
            <a:br/>
            <a:r>
              <a:rPr lang="en-US" sz="2000" b="0" strike="noStrike" spc="-1">
                <a:latin typeface="Arial"/>
              </a:rPr>
              <a:t>help solve the problem of high data rate requirement [1]–</a:t>
            </a:r>
            <a:br/>
            <a:r>
              <a:rPr lang="en-US" sz="2000" b="0" strike="noStrike" spc="-1">
                <a:latin typeface="Arial"/>
              </a:rPr>
              <a:t>[5]. FSO communication (FSOC) has gained an increase in</a:t>
            </a:r>
            <a:br/>
            <a:r>
              <a:rPr lang="en-US" sz="2000" b="0" strike="noStrike" spc="-1">
                <a:latin typeface="Arial"/>
              </a:rPr>
              <a:t>interest due to its high-speed data transfer rate in conjunction</a:t>
            </a:r>
            <a:br/>
            <a:r>
              <a:rPr lang="en-US" sz="2000" b="0" strike="noStrike" spc="-1">
                <a:latin typeface="Arial"/>
              </a:rPr>
              <a:t>with with its low-cost. In addition to high bit rate, FSO</a:t>
            </a:r>
            <a:br/>
            <a:r>
              <a:rPr lang="en-US" sz="2000" b="0" strike="noStrike" spc="-1">
                <a:latin typeface="Arial"/>
              </a:rPr>
              <a:t>transceivers possess high gain properties which allow them to</a:t>
            </a:r>
            <a:br/>
            <a:r>
              <a:rPr lang="en-US" sz="2000" b="0" strike="noStrike" spc="-1">
                <a:latin typeface="Arial"/>
              </a:rPr>
              <a:t>extend to much longer ranges compared to RF transceivers.</a:t>
            </a:r>
            <a:br/>
            <a:r>
              <a:rPr lang="en-US" sz="2000" b="0" strike="noStrike" spc="-1">
                <a:latin typeface="Arial"/>
              </a:rPr>
              <a:t>FSOC networks are a valuable asset in military and secu-</a:t>
            </a:r>
            <a:br/>
            <a:r>
              <a:rPr lang="en-US" sz="2000" b="0" strike="noStrike" spc="-1">
                <a:latin typeface="Arial"/>
              </a:rPr>
              <a:t>rity applications due their invulnerability to electromagnetic</a:t>
            </a:r>
            <a:br/>
            <a:r>
              <a:rPr lang="en-US" sz="2000" b="0" strike="noStrike" spc="-1">
                <a:latin typeface="Arial"/>
              </a:rPr>
              <a:t>and radio frequency interference, making them immutable to</a:t>
            </a:r>
            <a:br/>
            <a:r>
              <a:rPr lang="en-US" sz="2000" b="0" strike="noStrike" spc="-1">
                <a:latin typeface="Arial"/>
              </a:rPr>
              <a:t>active attackers. Furthermore, the high directionality of FSO</a:t>
            </a:r>
            <a:br/>
            <a:r>
              <a:rPr lang="en-US" sz="2000" b="0" strike="noStrike" spc="-1">
                <a:latin typeface="Arial"/>
              </a:rPr>
              <a:t>transceivers minimizes the probability of packet collision and</a:t>
            </a:r>
            <a:br/>
            <a:r>
              <a:rPr lang="en-US" sz="2000" b="0" strike="noStrike" spc="-1">
                <a:latin typeface="Arial"/>
              </a:rPr>
              <a:t>enhances signal security. Moreover, higher spatial reuse can</a:t>
            </a:r>
            <a:br/>
            <a:r>
              <a:rPr lang="en-US" sz="2000" b="0" strike="noStrike" spc="-1">
                <a:latin typeface="Arial"/>
              </a:rPr>
              <a:t>help in establishing multiple parallel communication links with different neighbor nodes and thus enable much larger</a:t>
            </a:r>
            <a:br/>
            <a:r>
              <a:rPr lang="en-US" sz="2000" b="0" strike="noStrike" spc="-1">
                <a:latin typeface="Arial"/>
              </a:rPr>
              <a:t>bandwidth compared to RF.</a:t>
            </a:r>
          </a:p>
        </p:txBody>
      </p:sp>
      <p:sp>
        <p:nvSpPr>
          <p:cNvPr id="23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CDDDF5B-E735-4D05-8E58-30954ABB9EB7}" type="slidenum">
              <a:rPr lang="en-US" sz="1200" b="0" strike="noStrike" spc="-1">
                <a:latin typeface="Times New Roman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5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77653FF-ACF0-4F95-B501-08E40C877F92}" type="slidenum">
              <a:rPr lang="en-US" sz="1200" b="0" strike="noStrike" spc="-1">
                <a:latin typeface="Times New Roman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Protocols in which the nodes are oblivious</a:t>
            </a:r>
            <a:br/>
            <a:r>
              <a:rPr lang="en-US" sz="2000" b="0" strike="noStrike" spc="-1">
                <a:latin typeface="Arial"/>
              </a:rPr>
              <a:t>to one another, meaning they have no prior knowledge of</a:t>
            </a:r>
            <a:br/>
            <a:r>
              <a:rPr lang="en-US" sz="2000" b="0" strike="noStrike" spc="-1">
                <a:latin typeface="Arial"/>
              </a:rPr>
              <a:t>each other’s location, have been explored but do not terminate</a:t>
            </a:r>
            <a:br/>
            <a:r>
              <a:rPr lang="en-US" sz="2000" b="0" strike="noStrike" spc="-1">
                <a:latin typeface="Arial"/>
              </a:rPr>
              <a:t>in a reasonable amount of time</a:t>
            </a:r>
            <a:br/>
            <a:endParaRPr lang="en-US" sz="2000" b="0" strike="noStrike" spc="-1">
              <a:latin typeface="Arial"/>
            </a:endParaRPr>
          </a:p>
        </p:txBody>
      </p:sp>
      <p:sp>
        <p:nvSpPr>
          <p:cNvPr id="23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C56A0A4-B248-4C16-9164-C27B03EC1EE5}" type="slidenum">
              <a:rPr lang="en-US" sz="1200" b="0" strike="noStrike" spc="-1">
                <a:latin typeface="Times New Roman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4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739EFDB-8B6B-4A5B-8B44-20A3D559A98B}" type="slidenum">
              <a:rPr lang="en-US" sz="1200" b="0" strike="noStrike" spc="-1">
                <a:latin typeface="Times New Roman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3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176E142-CFBF-4404-925E-A8E581E1454A}" type="slidenum">
              <a:rPr lang="en-US" sz="1200" b="0" strike="noStrike" spc="-1">
                <a:latin typeface="Times New Roman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Fixed nodes</a:t>
            </a:r>
          </a:p>
        </p:txBody>
      </p:sp>
      <p:sp>
        <p:nvSpPr>
          <p:cNvPr id="24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3977261-77F1-4EF7-8C41-C3BD7DD2CE4A}" type="slidenum">
              <a:rPr lang="en-US" sz="1200" b="0" strike="noStrike" spc="-1">
                <a:latin typeface="Times New Roman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46B7BB6-5EBF-4C7A-9E3B-01458FCB9198}" type="slidenum">
              <a:rPr lang="en-US" sz="1200" b="0" strike="noStrike" spc="-1">
                <a:latin typeface="Times New Roman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Add simulation details (how many nodes,</a:t>
            </a:r>
          </a:p>
        </p:txBody>
      </p:sp>
      <p:sp>
        <p:nvSpPr>
          <p:cNvPr id="24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1BDFACC-7F5B-4C11-8D27-DB2CB1F04684}" type="slidenum">
              <a:rPr lang="en-US" sz="1200" b="0" strike="noStrike" spc="-1">
                <a:latin typeface="Times New Roman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5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6B966FF-F5E2-498E-8C99-90256529EEFD}" type="slidenum">
              <a:rPr lang="en-US" sz="1200" b="0" strike="noStrike" spc="-1">
                <a:latin typeface="Times New Roman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5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51BAA87-B5DA-4733-8695-8242F3226F2B}" type="slidenum">
              <a:rPr lang="en-US" sz="1200" b="0" strike="noStrike" spc="-1">
                <a:latin typeface="Times New Roman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837864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35160" y="1522800"/>
            <a:ext cx="837864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2852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335160" y="152280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28520" y="152280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168360" y="107352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01560" y="107352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335160" y="152280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168360" y="152280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01560" y="152280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335160" y="1073520"/>
            <a:ext cx="8378640" cy="860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8378640" cy="86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4088520" cy="86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28520" y="1073520"/>
            <a:ext cx="4088520" cy="86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28520" y="1073520"/>
            <a:ext cx="4088520" cy="86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35160" y="152280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35160" y="1073520"/>
            <a:ext cx="8378640" cy="860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4088520" cy="86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2852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28520" y="152280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2852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35160" y="1522800"/>
            <a:ext cx="837864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837864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35160" y="1522800"/>
            <a:ext cx="837864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2852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35160" y="152280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628520" y="152280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168360" y="107352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01560" y="107352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335160" y="152280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168360" y="152280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001560" y="152280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335160" y="1073520"/>
            <a:ext cx="8378640" cy="860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8378640" cy="86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4088520" cy="86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28520" y="1073520"/>
            <a:ext cx="4088520" cy="86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8378640" cy="86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28520" y="1073520"/>
            <a:ext cx="4088520" cy="86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335160" y="152280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4088520" cy="86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2852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28520" y="152280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2852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335160" y="1522800"/>
            <a:ext cx="837864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837864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35160" y="1522800"/>
            <a:ext cx="837864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2852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35160" y="152280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628520" y="152280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168360" y="107352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01560" y="107352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335160" y="152280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168360" y="152280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6001560" y="1522800"/>
            <a:ext cx="2697840" cy="4100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4088520" cy="86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28520" y="1073520"/>
            <a:ext cx="4088520" cy="86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28520" y="1073520"/>
            <a:ext cx="4088520" cy="86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35160" y="152280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4088520" cy="86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2852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28520" y="152280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3516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28520" y="1073520"/>
            <a:ext cx="408852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35160" y="1522800"/>
            <a:ext cx="8378640" cy="4100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Miami University Logo"/>
          <p:cNvPicPr/>
          <p:nvPr/>
        </p:nvPicPr>
        <p:blipFill>
          <a:blip r:embed="rId14"/>
          <a:stretch/>
        </p:blipFill>
        <p:spPr>
          <a:xfrm>
            <a:off x="3230640" y="3522960"/>
            <a:ext cx="2682360" cy="1002600"/>
          </a:xfrm>
          <a:prstGeom prst="rect">
            <a:avLst/>
          </a:prstGeom>
          <a:ln>
            <a:noFill/>
          </a:ln>
        </p:spPr>
      </p:pic>
      <p:pic>
        <p:nvPicPr>
          <p:cNvPr id="7" name="Picture 7" descr="Decorative Graphic"/>
          <p:cNvPicPr/>
          <p:nvPr/>
        </p:nvPicPr>
        <p:blipFill>
          <a:blip r:embed="rId15"/>
          <a:stretch/>
        </p:blipFill>
        <p:spPr>
          <a:xfrm>
            <a:off x="335160" y="255600"/>
            <a:ext cx="8457840" cy="124200"/>
          </a:xfrm>
          <a:prstGeom prst="rect">
            <a:avLst/>
          </a:prstGeom>
          <a:ln>
            <a:noFill/>
          </a:ln>
        </p:spPr>
      </p:pic>
      <p:pic>
        <p:nvPicPr>
          <p:cNvPr id="2" name="Picture 8" descr="Decorative Graphic"/>
          <p:cNvPicPr/>
          <p:nvPr/>
        </p:nvPicPr>
        <p:blipFill>
          <a:blip r:embed="rId15"/>
          <a:stretch/>
        </p:blipFill>
        <p:spPr>
          <a:xfrm rot="10800000" flipH="1">
            <a:off x="354600" y="4797720"/>
            <a:ext cx="8457840" cy="12420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335160" y="1073520"/>
            <a:ext cx="8378640" cy="860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879"/>
              </a:spcBef>
              <a:tabLst>
                <a:tab pos="0" algn="l"/>
              </a:tabLst>
            </a:pPr>
            <a:r>
              <a:rPr lang="en-US" sz="4400" b="1" strike="noStrike" spc="-1">
                <a:solidFill>
                  <a:srgbClr val="C80A2A"/>
                </a:solidFill>
                <a:latin typeface="Arial"/>
              </a:rPr>
              <a:t>Click to edit Master text styles</a:t>
            </a:r>
            <a:endParaRPr lang="en-US" sz="44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1391760" y="1933920"/>
            <a:ext cx="6389280" cy="4982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strike="noStrike" spc="-1">
                <a:solidFill>
                  <a:srgbClr val="C80A2A"/>
                </a:solidFill>
                <a:latin typeface="Arial"/>
              </a:rPr>
              <a:t>Click to edit Master text styles</a:t>
            </a:r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 descr="Miami University Logo"/>
          <p:cNvPicPr/>
          <p:nvPr/>
        </p:nvPicPr>
        <p:blipFill>
          <a:blip r:embed="rId14"/>
          <a:stretch/>
        </p:blipFill>
        <p:spPr>
          <a:xfrm>
            <a:off x="7297560" y="4704120"/>
            <a:ext cx="1572480" cy="325080"/>
          </a:xfrm>
          <a:prstGeom prst="rect">
            <a:avLst/>
          </a:prstGeom>
          <a:ln>
            <a:noFill/>
          </a:ln>
        </p:spPr>
      </p:pic>
      <p:sp>
        <p:nvSpPr>
          <p:cNvPr id="43" name="Line 1"/>
          <p:cNvSpPr/>
          <p:nvPr/>
        </p:nvSpPr>
        <p:spPr>
          <a:xfrm flipH="1">
            <a:off x="410040" y="4744800"/>
            <a:ext cx="6760440" cy="0"/>
          </a:xfrm>
          <a:prstGeom prst="line">
            <a:avLst/>
          </a:prstGeom>
          <a:ln w="12600"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17680" y="215640"/>
            <a:ext cx="7434360" cy="672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1" strike="noStrike" spc="-1">
                <a:solidFill>
                  <a:srgbClr val="C80A2A"/>
                </a:solidFill>
                <a:latin typeface="Arial"/>
              </a:rPr>
              <a:t>Click to edit Master text styles</a:t>
            </a:r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517680" y="732600"/>
            <a:ext cx="4747680" cy="526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n-US" sz="2400" b="0" i="1" strike="noStrike" spc="-1">
                <a:solidFill>
                  <a:srgbClr val="C80A2A"/>
                </a:solidFill>
                <a:latin typeface="Arial"/>
              </a:rPr>
              <a:t>Click to edit Master</a:t>
            </a:r>
            <a:endParaRPr lang="en-US" sz="24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5411880" y="1601640"/>
            <a:ext cx="3331800" cy="25603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Seventh Outline Level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517680" y="1601640"/>
            <a:ext cx="4474800" cy="27349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Click to edit Master text styles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Second level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Third level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Fourth level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Fifth level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</p:txBody>
      </p:sp>
      <p:pic>
        <p:nvPicPr>
          <p:cNvPr id="48" name="Picture 11" descr="Decorative graphic"/>
          <p:cNvPicPr/>
          <p:nvPr/>
        </p:nvPicPr>
        <p:blipFill>
          <a:blip r:embed="rId15"/>
          <a:stretch/>
        </p:blipFill>
        <p:spPr>
          <a:xfrm>
            <a:off x="514440" y="1176480"/>
            <a:ext cx="8229240" cy="40320"/>
          </a:xfrm>
          <a:prstGeom prst="rect">
            <a:avLst/>
          </a:prstGeom>
          <a:ln>
            <a:noFill/>
          </a:ln>
        </p:spPr>
      </p:pic>
      <p:sp>
        <p:nvSpPr>
          <p:cNvPr id="49" name="PlaceHolder 6"/>
          <p:cNvSpPr>
            <a:spLocks noGrp="1"/>
          </p:cNvSpPr>
          <p:nvPr>
            <p:ph type="dt"/>
          </p:nvPr>
        </p:nvSpPr>
        <p:spPr>
          <a:xfrm>
            <a:off x="420120" y="4767120"/>
            <a:ext cx="205704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0C1DEBD-67EE-49D3-8E7C-B38897463E96}" type="datetime3">
              <a:rPr lang="en-US" sz="1200" b="0" strike="noStrike" spc="-1">
                <a:solidFill>
                  <a:srgbClr val="D78B8E"/>
                </a:solidFill>
                <a:latin typeface="Calibri"/>
              </a:rPr>
              <a:t>13 April 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ftr"/>
          </p:nvPr>
        </p:nvSpPr>
        <p:spPr>
          <a:xfrm>
            <a:off x="2975040" y="4767120"/>
            <a:ext cx="308592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D78B8E"/>
                </a:solidFill>
                <a:latin typeface="Calibri"/>
              </a:rPr>
              <a:t>College of Engineering and Computing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1" name="PlaceHolder 8"/>
          <p:cNvSpPr>
            <a:spLocks noGrp="1"/>
          </p:cNvSpPr>
          <p:nvPr>
            <p:ph type="sldNum"/>
          </p:nvPr>
        </p:nvSpPr>
        <p:spPr>
          <a:xfrm>
            <a:off x="6521760" y="4767120"/>
            <a:ext cx="71568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995053B-7E5A-4C46-9F00-FDFCCE86606B}" type="slidenum">
              <a:rPr lang="en-US" sz="1200" b="0" strike="noStrike" spc="-1">
                <a:solidFill>
                  <a:srgbClr val="D78B8E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2" name="PlaceHolder 9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3754800"/>
            <a:ext cx="8229240" cy="6465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C80A2A"/>
                </a:solidFill>
                <a:latin typeface="Arial"/>
              </a:rPr>
              <a:t>Click to edit Master title style</a:t>
            </a:r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pic>
        <p:nvPicPr>
          <p:cNvPr id="90" name="Picture 2" descr="Miami University Logo"/>
          <p:cNvPicPr/>
          <p:nvPr/>
        </p:nvPicPr>
        <p:blipFill>
          <a:blip r:embed="rId14"/>
          <a:stretch/>
        </p:blipFill>
        <p:spPr>
          <a:xfrm>
            <a:off x="7297560" y="4704120"/>
            <a:ext cx="1572480" cy="325080"/>
          </a:xfrm>
          <a:prstGeom prst="rect">
            <a:avLst/>
          </a:prstGeom>
          <a:ln>
            <a:noFill/>
          </a:ln>
        </p:spPr>
      </p:pic>
      <p:sp>
        <p:nvSpPr>
          <p:cNvPr id="91" name="Line 2"/>
          <p:cNvSpPr/>
          <p:nvPr/>
        </p:nvSpPr>
        <p:spPr>
          <a:xfrm flipH="1">
            <a:off x="410040" y="4738320"/>
            <a:ext cx="6760440" cy="0"/>
          </a:xfrm>
          <a:prstGeom prst="line">
            <a:avLst/>
          </a:prstGeom>
          <a:ln w="12600"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772560"/>
            <a:ext cx="8229240" cy="29397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Seventh Outline Level</a:t>
            </a:r>
          </a:p>
        </p:txBody>
      </p:sp>
      <p:sp>
        <p:nvSpPr>
          <p:cNvPr id="93" name="PlaceHolder 4"/>
          <p:cNvSpPr>
            <a:spLocks noGrp="1"/>
          </p:cNvSpPr>
          <p:nvPr>
            <p:ph type="dt"/>
          </p:nvPr>
        </p:nvSpPr>
        <p:spPr>
          <a:xfrm>
            <a:off x="433800" y="4767120"/>
            <a:ext cx="205704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8E81CF7-0352-4930-A4C7-2708D7C8D81A}" type="datetime3">
              <a:rPr lang="en-US" sz="1200" b="0" strike="noStrike" spc="-1">
                <a:solidFill>
                  <a:srgbClr val="D78B8E"/>
                </a:solidFill>
                <a:latin typeface="Calibri"/>
              </a:rPr>
              <a:t>13 April 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D78B8E"/>
                </a:solidFill>
                <a:latin typeface="Calibri"/>
              </a:rPr>
              <a:t>College of Engineering and Computing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sldNum"/>
          </p:nvPr>
        </p:nvSpPr>
        <p:spPr>
          <a:xfrm>
            <a:off x="6514920" y="4767120"/>
            <a:ext cx="72900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DEE4E33-A485-4A35-804F-0A45DE34C97E}" type="slidenum">
              <a:rPr lang="en-US" sz="1200" b="0" strike="noStrike" spc="-1">
                <a:solidFill>
                  <a:srgbClr val="D78B8E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75200" y="2387520"/>
            <a:ext cx="8358840" cy="49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C80A2A"/>
                </a:solidFill>
                <a:latin typeface="Arial"/>
              </a:rPr>
              <a:t>Jessica Vazquez-Estrada, Suman Bhunia, Mahmudur Khan, Yicheng Qian, Nero Tran</a:t>
            </a:r>
            <a:endParaRPr lang="en-US" sz="16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237600" y="545400"/>
            <a:ext cx="8704440" cy="99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C80A2A"/>
                </a:solidFill>
                <a:latin typeface="Arial"/>
              </a:rPr>
              <a:t>Neighbor Discovery in a Multi-Transceiver Free-Space-Optical </a:t>
            </a:r>
            <a:br/>
            <a:r>
              <a:rPr lang="en-US" sz="3600" b="1" strike="noStrike" spc="-1">
                <a:solidFill>
                  <a:srgbClr val="C80A2A"/>
                </a:solidFill>
                <a:latin typeface="Arial"/>
              </a:rPr>
              <a:t>Ad Hoc Network</a:t>
            </a:r>
            <a:endParaRPr lang="en-US" sz="36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0000" y="3826800"/>
            <a:ext cx="8229240" cy="646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C80A2A"/>
                </a:solidFill>
                <a:latin typeface="Arial"/>
              </a:rPr>
              <a:t>System Prototype</a:t>
            </a:r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433800" y="4767120"/>
            <a:ext cx="205704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8CD1520-8A26-4925-94EC-6FD18A0892CD}" type="datetime3">
              <a:rPr lang="en-US" sz="1200" b="0" strike="noStrike" spc="-1">
                <a:solidFill>
                  <a:srgbClr val="D78B8E"/>
                </a:solidFill>
                <a:latin typeface="Calibri"/>
              </a:rPr>
              <a:t>13 April 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3029040" y="4803120"/>
            <a:ext cx="308592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D78B8E"/>
                </a:solidFill>
                <a:latin typeface="Calibri"/>
              </a:rPr>
              <a:t>College of Engineering and Computing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96" name="TextShape 4"/>
          <p:cNvSpPr txBox="1"/>
          <p:nvPr/>
        </p:nvSpPr>
        <p:spPr>
          <a:xfrm>
            <a:off x="6514920" y="4767120"/>
            <a:ext cx="72900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7181379-A708-40A5-92A1-90D4ED38221B}" type="slidenum">
              <a:rPr lang="en-US" sz="1200" b="0" strike="noStrike" spc="-1">
                <a:solidFill>
                  <a:srgbClr val="D78B8E"/>
                </a:solidFill>
                <a:latin typeface="Calibri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97" name="Picture 4"/>
          <p:cNvPicPr/>
          <p:nvPr/>
        </p:nvPicPr>
        <p:blipFill>
          <a:blip r:embed="rId2"/>
          <a:stretch/>
        </p:blipFill>
        <p:spPr>
          <a:xfrm>
            <a:off x="639000" y="828000"/>
            <a:ext cx="2577600" cy="2462760"/>
          </a:xfrm>
          <a:prstGeom prst="rect">
            <a:avLst/>
          </a:prstGeom>
          <a:ln>
            <a:noFill/>
          </a:ln>
        </p:spPr>
      </p:pic>
      <p:pic>
        <p:nvPicPr>
          <p:cNvPr id="198" name="Picture 6"/>
          <p:cNvPicPr/>
          <p:nvPr/>
        </p:nvPicPr>
        <p:blipFill>
          <a:blip r:embed="rId3"/>
          <a:stretch/>
        </p:blipFill>
        <p:spPr>
          <a:xfrm>
            <a:off x="3589560" y="827280"/>
            <a:ext cx="2271240" cy="2463480"/>
          </a:xfrm>
          <a:prstGeom prst="rect">
            <a:avLst/>
          </a:prstGeom>
          <a:ln>
            <a:noFill/>
          </a:ln>
        </p:spPr>
      </p:pic>
      <p:pic>
        <p:nvPicPr>
          <p:cNvPr id="199" name="Picture 8"/>
          <p:cNvPicPr/>
          <p:nvPr/>
        </p:nvPicPr>
        <p:blipFill>
          <a:blip r:embed="rId4"/>
          <a:stretch/>
        </p:blipFill>
        <p:spPr>
          <a:xfrm>
            <a:off x="6233760" y="827280"/>
            <a:ext cx="2271240" cy="2463480"/>
          </a:xfrm>
          <a:prstGeom prst="rect">
            <a:avLst/>
          </a:prstGeom>
          <a:ln>
            <a:noFill/>
          </a:ln>
        </p:spPr>
      </p:pic>
      <p:sp>
        <p:nvSpPr>
          <p:cNvPr id="200" name="CustomShape 5"/>
          <p:cNvSpPr/>
          <p:nvPr/>
        </p:nvSpPr>
        <p:spPr>
          <a:xfrm>
            <a:off x="3124800" y="3556800"/>
            <a:ext cx="2807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C80A2A"/>
                </a:solidFill>
                <a:latin typeface="Calibri"/>
              </a:rPr>
              <a:t>Proof-of-Concept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517680" y="732600"/>
            <a:ext cx="4747680" cy="52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420120" y="4767120"/>
            <a:ext cx="205704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18B6F96-C64E-46D3-B59D-9EBCD7FA40B1}" type="datetime3">
              <a:rPr lang="en-US" sz="1200" b="0" strike="noStrike" spc="-1">
                <a:solidFill>
                  <a:srgbClr val="D78B8E"/>
                </a:solidFill>
                <a:latin typeface="Calibri"/>
              </a:rPr>
              <a:t>13 April 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03" name="TextShape 3"/>
          <p:cNvSpPr txBox="1"/>
          <p:nvPr/>
        </p:nvSpPr>
        <p:spPr>
          <a:xfrm>
            <a:off x="2975040" y="4803120"/>
            <a:ext cx="308592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D78B8E"/>
                </a:solidFill>
                <a:latin typeface="Calibri"/>
              </a:rPr>
              <a:t>College of Engineering and Computing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04" name="TextShape 4"/>
          <p:cNvSpPr txBox="1"/>
          <p:nvPr/>
        </p:nvSpPr>
        <p:spPr>
          <a:xfrm>
            <a:off x="6521760" y="4767120"/>
            <a:ext cx="7156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B65DFAE-E241-4E8C-B502-DEFA4ECC279B}" type="slidenum">
              <a:rPr lang="en-US" sz="1200" b="0" strike="noStrike" spc="-1">
                <a:solidFill>
                  <a:srgbClr val="D78B8E"/>
                </a:solidFill>
                <a:latin typeface="Calibri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05" name="TextShape 5"/>
          <p:cNvSpPr txBox="1"/>
          <p:nvPr/>
        </p:nvSpPr>
        <p:spPr>
          <a:xfrm>
            <a:off x="517680" y="215640"/>
            <a:ext cx="7434360" cy="67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1" strike="noStrike" spc="-1">
                <a:solidFill>
                  <a:srgbClr val="C80A2A"/>
                </a:solidFill>
                <a:latin typeface="Arial"/>
              </a:rPr>
              <a:t>System Results</a:t>
            </a:r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pic>
        <p:nvPicPr>
          <p:cNvPr id="206" name="Picture 4"/>
          <p:cNvPicPr/>
          <p:nvPr/>
        </p:nvPicPr>
        <p:blipFill>
          <a:blip r:embed="rId3"/>
          <a:srcRect t="1969" b="1969"/>
          <a:stretch/>
        </p:blipFill>
        <p:spPr>
          <a:xfrm>
            <a:off x="4862160" y="1336680"/>
            <a:ext cx="4281480" cy="3290040"/>
          </a:xfrm>
          <a:prstGeom prst="rect">
            <a:avLst/>
          </a:prstGeom>
          <a:ln>
            <a:noFill/>
          </a:ln>
        </p:spPr>
      </p:pic>
      <p:sp>
        <p:nvSpPr>
          <p:cNvPr id="207" name="TextShape 6"/>
          <p:cNvSpPr txBox="1"/>
          <p:nvPr/>
        </p:nvSpPr>
        <p:spPr>
          <a:xfrm>
            <a:off x="420120" y="1336680"/>
            <a:ext cx="4602600" cy="282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400" b="0" strike="noStrike" spc="-1" dirty="0">
                <a:solidFill>
                  <a:srgbClr val="404040"/>
                </a:solidFill>
                <a:latin typeface="Arial"/>
              </a:rPr>
              <a:t>UART-based serial communication for sending packets through IRDA</a:t>
            </a:r>
            <a:endParaRPr lang="en-US" sz="2400" b="0" strike="noStrike" spc="-1" dirty="0">
              <a:solidFill>
                <a:srgbClr val="C80A2A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400" b="0" strike="noStrike" spc="-1" dirty="0">
                <a:solidFill>
                  <a:srgbClr val="404040"/>
                </a:solidFill>
                <a:latin typeface="Arial"/>
              </a:rPr>
              <a:t>Coded using Python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400" b="0" strike="noStrike" spc="-1" dirty="0">
                <a:solidFill>
                  <a:srgbClr val="404040"/>
                </a:solidFill>
                <a:latin typeface="Arial"/>
              </a:rPr>
              <a:t>110 experiments</a:t>
            </a:r>
            <a:endParaRPr lang="en-US" sz="2400" b="0" strike="noStrike" spc="-1" dirty="0">
              <a:solidFill>
                <a:srgbClr val="C80A2A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400" b="1" strike="noStrike" spc="-1" dirty="0">
                <a:solidFill>
                  <a:srgbClr val="C80A2A"/>
                </a:solidFill>
                <a:latin typeface="Arial"/>
              </a:rPr>
              <a:t>Sleep time: </a:t>
            </a:r>
            <a:r>
              <a:rPr lang="en-US" sz="2400" b="0" strike="noStrike" spc="-1" dirty="0">
                <a:solidFill>
                  <a:srgbClr val="404040"/>
                </a:solidFill>
                <a:latin typeface="Arial"/>
              </a:rPr>
              <a:t>160 milliseconds</a:t>
            </a:r>
            <a:endParaRPr lang="en-US" sz="2400" b="0" strike="noStrike" spc="-1" dirty="0">
              <a:solidFill>
                <a:srgbClr val="C80A2A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400" b="0" strike="noStrike" spc="-1" dirty="0">
                <a:solidFill>
                  <a:srgbClr val="404040"/>
                </a:solidFill>
                <a:latin typeface="Arial"/>
              </a:rPr>
              <a:t>Results in increase of 𝜏</a:t>
            </a:r>
            <a:endParaRPr lang="en-US" sz="2400" b="0" strike="noStrike" spc="-1" dirty="0">
              <a:solidFill>
                <a:srgbClr val="C80A2A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400" b="1" strike="noStrike" spc="-1" dirty="0">
                <a:solidFill>
                  <a:srgbClr val="C80A2A"/>
                </a:solidFill>
                <a:latin typeface="Arial"/>
              </a:rPr>
              <a:t>Average time: </a:t>
            </a:r>
            <a:r>
              <a:rPr lang="en-US" sz="2400" b="0" strike="noStrike" spc="-1" dirty="0">
                <a:solidFill>
                  <a:srgbClr val="404040"/>
                </a:solidFill>
                <a:latin typeface="Arial"/>
              </a:rPr>
              <a:t>2.985 seconds</a:t>
            </a:r>
            <a:endParaRPr lang="en-US" sz="2400" b="0" strike="noStrike" spc="-1" dirty="0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517680" y="732600"/>
            <a:ext cx="4747680" cy="52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n-US" sz="2400" b="0" i="1" strike="noStrike" spc="-1">
                <a:solidFill>
                  <a:srgbClr val="C80A2A"/>
                </a:solidFill>
                <a:latin typeface="Arial"/>
              </a:rPr>
              <a:t>Single neighbor</a:t>
            </a:r>
            <a:endParaRPr lang="en-US" sz="24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420120" y="4767120"/>
            <a:ext cx="205704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88C6519-A452-4F9C-BD30-592250F79596}" type="datetime3">
              <a:rPr lang="en-US" sz="1200" b="0" strike="noStrike" spc="-1">
                <a:solidFill>
                  <a:srgbClr val="D78B8E"/>
                </a:solidFill>
                <a:latin typeface="Calibri"/>
              </a:rPr>
              <a:t>13 April 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2975040" y="4803120"/>
            <a:ext cx="308592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D78B8E"/>
                </a:solidFill>
                <a:latin typeface="Calibri"/>
              </a:rPr>
              <a:t>College of Engineering and Computing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11" name="TextShape 4"/>
          <p:cNvSpPr txBox="1"/>
          <p:nvPr/>
        </p:nvSpPr>
        <p:spPr>
          <a:xfrm>
            <a:off x="6521760" y="4767120"/>
            <a:ext cx="7156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8624CD2-BB9D-49B6-8492-ABBC0F404376}" type="slidenum">
              <a:rPr lang="en-US" sz="1200" b="0" strike="noStrike" spc="-1">
                <a:solidFill>
                  <a:srgbClr val="D78B8E"/>
                </a:solidFill>
                <a:latin typeface="Calibri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12" name="TextShape 5"/>
          <p:cNvSpPr txBox="1"/>
          <p:nvPr/>
        </p:nvSpPr>
        <p:spPr>
          <a:xfrm>
            <a:off x="517680" y="215640"/>
            <a:ext cx="7434360" cy="67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1" strike="noStrike" spc="-1">
                <a:solidFill>
                  <a:srgbClr val="C80A2A"/>
                </a:solidFill>
                <a:latin typeface="Arial"/>
              </a:rPr>
              <a:t>Simulation Results</a:t>
            </a:r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pic>
        <p:nvPicPr>
          <p:cNvPr id="213" name="Picture 4"/>
          <p:cNvPicPr/>
          <p:nvPr/>
        </p:nvPicPr>
        <p:blipFill>
          <a:blip r:embed="rId3"/>
          <a:srcRect l="2484" r="2484"/>
          <a:stretch/>
        </p:blipFill>
        <p:spPr>
          <a:xfrm>
            <a:off x="4876200" y="1259640"/>
            <a:ext cx="4396320" cy="3378600"/>
          </a:xfrm>
          <a:prstGeom prst="rect">
            <a:avLst/>
          </a:prstGeom>
          <a:ln>
            <a:noFill/>
          </a:ln>
        </p:spPr>
      </p:pic>
      <p:sp>
        <p:nvSpPr>
          <p:cNvPr id="214" name="CustomShape 6"/>
          <p:cNvSpPr/>
          <p:nvPr/>
        </p:nvSpPr>
        <p:spPr>
          <a:xfrm>
            <a:off x="517680" y="1439640"/>
            <a:ext cx="4893840" cy="27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When compared to the</a:t>
            </a: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 </a:t>
            </a:r>
            <a:r>
              <a:rPr lang="en-US" sz="1800" b="0" strike="noStrike" spc="-1">
                <a:solidFill>
                  <a:srgbClr val="C80A2A"/>
                </a:solidFill>
                <a:latin typeface="Arial"/>
              </a:rPr>
              <a:t>random-based:</a:t>
            </a:r>
            <a:endParaRPr lang="en-US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Discovery in benchmark not guaranteed</a:t>
            </a:r>
            <a:endParaRPr lang="en-US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1800" b="1" strike="noStrike" spc="-1">
                <a:solidFill>
                  <a:srgbClr val="404040"/>
                </a:solidFill>
                <a:latin typeface="Arial"/>
              </a:rPr>
              <a:t>β = 10</a:t>
            </a: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°: </a:t>
            </a:r>
            <a:r>
              <a:rPr lang="en-US" sz="1800" b="0" strike="noStrike" spc="-1">
                <a:solidFill>
                  <a:srgbClr val="C80A2A"/>
                </a:solidFill>
                <a:latin typeface="Arial"/>
              </a:rPr>
              <a:t>98.19% </a:t>
            </a: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time reduction</a:t>
            </a:r>
            <a:endParaRPr lang="en-US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1800" b="1" strike="noStrike" spc="-1">
                <a:solidFill>
                  <a:srgbClr val="404040"/>
                </a:solidFill>
                <a:latin typeface="Arial"/>
              </a:rPr>
              <a:t>β = 30</a:t>
            </a: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°: </a:t>
            </a:r>
            <a:r>
              <a:rPr lang="en-US" sz="1800" b="0" strike="noStrike" spc="-1">
                <a:solidFill>
                  <a:srgbClr val="C80A2A"/>
                </a:solidFill>
                <a:latin typeface="Arial"/>
              </a:rPr>
              <a:t>95.68% </a:t>
            </a: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time reduction</a:t>
            </a: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When compared to the </a:t>
            </a:r>
            <a:r>
              <a:rPr lang="en-US" sz="1800" b="0" strike="noStrike" spc="-1">
                <a:solidFill>
                  <a:srgbClr val="C80A2A"/>
                </a:solidFill>
                <a:latin typeface="Arial"/>
              </a:rPr>
              <a:t>ID-based:</a:t>
            </a:r>
            <a:endParaRPr lang="en-US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Discovery in benchmark guaranteed</a:t>
            </a:r>
            <a:endParaRPr lang="en-US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1800" b="1" strike="noStrike" spc="-1">
                <a:solidFill>
                  <a:srgbClr val="404040"/>
                </a:solidFill>
                <a:latin typeface="Arial"/>
              </a:rPr>
              <a:t>β = 10</a:t>
            </a: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°: </a:t>
            </a:r>
            <a:r>
              <a:rPr lang="en-US" sz="1800" b="0" strike="noStrike" spc="-1">
                <a:solidFill>
                  <a:srgbClr val="C80A2A"/>
                </a:solidFill>
                <a:latin typeface="Arial"/>
              </a:rPr>
              <a:t>99.42%</a:t>
            </a: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 time reduction</a:t>
            </a:r>
            <a:endParaRPr lang="en-US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1800" b="1" strike="noStrike" spc="-1">
                <a:solidFill>
                  <a:srgbClr val="404040"/>
                </a:solidFill>
                <a:latin typeface="Arial"/>
              </a:rPr>
              <a:t>β = 30</a:t>
            </a: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°: </a:t>
            </a:r>
            <a:r>
              <a:rPr lang="en-US" sz="1800" b="0" strike="noStrike" spc="-1">
                <a:solidFill>
                  <a:srgbClr val="C80A2A"/>
                </a:solidFill>
                <a:latin typeface="Arial"/>
              </a:rPr>
              <a:t>98.38% </a:t>
            </a:r>
            <a:r>
              <a:rPr lang="en-US" sz="1800" b="0" strike="noStrike" spc="-1">
                <a:solidFill>
                  <a:srgbClr val="404040"/>
                </a:solidFill>
                <a:latin typeface="Arial"/>
              </a:rPr>
              <a:t>time reduction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517680" y="732600"/>
            <a:ext cx="4747680" cy="52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n-US" sz="2400" b="0" i="1" strike="noStrike" spc="-1">
                <a:solidFill>
                  <a:srgbClr val="C80A2A"/>
                </a:solidFill>
                <a:latin typeface="Arial"/>
              </a:rPr>
              <a:t>Using Python</a:t>
            </a:r>
            <a:endParaRPr lang="en-US" sz="24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420120" y="4767120"/>
            <a:ext cx="205704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D7D6BE7-DF88-4B44-88C6-EAB152F02E42}" type="datetime3">
              <a:rPr lang="en-US" sz="1200" b="0" strike="noStrike" spc="-1">
                <a:solidFill>
                  <a:srgbClr val="D78B8E"/>
                </a:solidFill>
                <a:latin typeface="Calibri"/>
              </a:rPr>
              <a:t>13 April 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17" name="TextShape 3"/>
          <p:cNvSpPr txBox="1"/>
          <p:nvPr/>
        </p:nvSpPr>
        <p:spPr>
          <a:xfrm>
            <a:off x="2975040" y="4803120"/>
            <a:ext cx="308592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D78B8E"/>
                </a:solidFill>
                <a:latin typeface="Calibri"/>
              </a:rPr>
              <a:t>College of Engineering and Computing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18" name="TextShape 4"/>
          <p:cNvSpPr txBox="1"/>
          <p:nvPr/>
        </p:nvSpPr>
        <p:spPr>
          <a:xfrm>
            <a:off x="6521760" y="4767120"/>
            <a:ext cx="7156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AF26270-F7C3-4E46-B8C6-F85EF147A5CC}" type="slidenum">
              <a:rPr lang="en-US" sz="1200" b="0" strike="noStrike" spc="-1">
                <a:solidFill>
                  <a:srgbClr val="D78B8E"/>
                </a:solidFill>
                <a:latin typeface="Calibri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19" name="TextShape 5"/>
          <p:cNvSpPr txBox="1"/>
          <p:nvPr/>
        </p:nvSpPr>
        <p:spPr>
          <a:xfrm>
            <a:off x="517680" y="215640"/>
            <a:ext cx="7434360" cy="67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1" strike="noStrike" spc="-1">
                <a:solidFill>
                  <a:srgbClr val="C80A2A"/>
                </a:solidFill>
                <a:latin typeface="Arial"/>
              </a:rPr>
              <a:t>Neighbor Discovery Simulation</a:t>
            </a:r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220" name="TextShape 6"/>
          <p:cNvSpPr txBox="1"/>
          <p:nvPr/>
        </p:nvSpPr>
        <p:spPr>
          <a:xfrm>
            <a:off x="528120" y="1369800"/>
            <a:ext cx="4356000" cy="3319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1" strike="noStrike" spc="-1">
                <a:solidFill>
                  <a:srgbClr val="404040"/>
                </a:solidFill>
                <a:latin typeface="Arial"/>
              </a:rPr>
              <a:t>Thousands of trials to consider varying: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Node location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Beam width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C80A2A"/>
                </a:solidFill>
                <a:latin typeface="Arial"/>
              </a:rPr>
              <a:t>Single-node</a:t>
            </a: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 neighbor discovery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C80A2A"/>
                </a:solidFill>
                <a:latin typeface="Arial"/>
              </a:rPr>
              <a:t>Multiple-node</a:t>
            </a: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 neighbor discovery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2-8 nodes in the network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</p:txBody>
      </p:sp>
      <p:pic>
        <p:nvPicPr>
          <p:cNvPr id="221" name="Picture Placeholder 12" descr="Chart, line chart, scatter chart&#10;&#10;Description automatically generated"/>
          <p:cNvPicPr/>
          <p:nvPr/>
        </p:nvPicPr>
        <p:blipFill>
          <a:blip r:embed="rId3"/>
          <a:srcRect t="536" b="536"/>
          <a:stretch/>
        </p:blipFill>
        <p:spPr>
          <a:xfrm>
            <a:off x="4720320" y="1224360"/>
            <a:ext cx="4356000" cy="334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517680" y="732600"/>
            <a:ext cx="4747680" cy="52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420120" y="4767120"/>
            <a:ext cx="205704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D1E8F48-1972-4826-BA34-849EE4E7713C}" type="datetime3">
              <a:rPr lang="en-US" sz="1200" b="0" strike="noStrike" spc="-1">
                <a:solidFill>
                  <a:srgbClr val="D78B8E"/>
                </a:solidFill>
                <a:latin typeface="Calibri"/>
              </a:rPr>
              <a:t>13 April 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24" name="TextShape 3"/>
          <p:cNvSpPr txBox="1"/>
          <p:nvPr/>
        </p:nvSpPr>
        <p:spPr>
          <a:xfrm>
            <a:off x="2975040" y="4803120"/>
            <a:ext cx="308592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D78B8E"/>
                </a:solidFill>
                <a:latin typeface="Calibri"/>
              </a:rPr>
              <a:t>College of Engineering and Computing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25" name="TextShape 4"/>
          <p:cNvSpPr txBox="1"/>
          <p:nvPr/>
        </p:nvSpPr>
        <p:spPr>
          <a:xfrm>
            <a:off x="6521760" y="4767120"/>
            <a:ext cx="7156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8800C2B-A068-49C5-B023-D0337555BEFF}" type="slidenum">
              <a:rPr lang="en-US" sz="1200" b="0" strike="noStrike" spc="-1">
                <a:solidFill>
                  <a:srgbClr val="D78B8E"/>
                </a:solidFill>
                <a:latin typeface="Calibri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26" name="TextShape 5"/>
          <p:cNvSpPr txBox="1"/>
          <p:nvPr/>
        </p:nvSpPr>
        <p:spPr>
          <a:xfrm>
            <a:off x="517680" y="215640"/>
            <a:ext cx="7434360" cy="67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1" strike="noStrike" spc="-1">
                <a:solidFill>
                  <a:srgbClr val="C80A2A"/>
                </a:solidFill>
                <a:latin typeface="Arial"/>
              </a:rPr>
              <a:t>Conclusion</a:t>
            </a:r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227" name="CustomShape 6"/>
          <p:cNvSpPr/>
          <p:nvPr/>
        </p:nvSpPr>
        <p:spPr>
          <a:xfrm>
            <a:off x="517680" y="1439640"/>
            <a:ext cx="7937640" cy="32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400" spc="-1" dirty="0">
                <a:solidFill>
                  <a:srgbClr val="000000"/>
                </a:solidFill>
              </a:rPr>
              <a:t>Using a very low data rate omnidirectional communication enables guaranteed quick discovery.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400" spc="-1" dirty="0">
                <a:solidFill>
                  <a:srgbClr val="000000"/>
                </a:solidFill>
              </a:rPr>
              <a:t>We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prove that the proposed protocol can achieve guaranteed neighbor discovery in a shorter time.</a:t>
            </a:r>
            <a:endParaRPr lang="en-US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Next steps:</a:t>
            </a:r>
            <a:endParaRPr lang="en-US" sz="24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Handle packet-collision</a:t>
            </a:r>
            <a:endParaRPr lang="en-US" sz="24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Standard network simulators</a:t>
            </a:r>
            <a:endParaRPr lang="en-US" sz="24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3D model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335160" y="1073520"/>
            <a:ext cx="8378640" cy="86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6000" b="1" strike="noStrike" spc="-1">
                <a:solidFill>
                  <a:srgbClr val="C80A2A"/>
                </a:solidFill>
                <a:latin typeface="Arial"/>
              </a:rPr>
              <a:t>Thank You for </a:t>
            </a:r>
            <a:endParaRPr lang="en-US" sz="6000" b="0" strike="noStrike" spc="-1">
              <a:solidFill>
                <a:srgbClr val="C80A2A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6000" b="1" strike="noStrike" spc="-1">
                <a:solidFill>
                  <a:srgbClr val="C80A2A"/>
                </a:solidFill>
                <a:latin typeface="Arial"/>
              </a:rPr>
              <a:t>Your Attention!</a:t>
            </a:r>
            <a:endParaRPr lang="en-US" sz="6000" b="0" strike="noStrike" spc="-1">
              <a:solidFill>
                <a:srgbClr val="C80A2A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20120" y="473040"/>
            <a:ext cx="8226000" cy="99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C80A2A"/>
                </a:solidFill>
                <a:latin typeface="Arial"/>
              </a:rPr>
              <a:t>Directional Communication</a:t>
            </a:r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420120" y="4767120"/>
            <a:ext cx="205704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701891B-D6DD-4F5F-B91C-5F2D81A05B18}" type="datetime3">
              <a:rPr lang="en-US" sz="1200" b="0" strike="noStrike" spc="-1">
                <a:solidFill>
                  <a:srgbClr val="D78B8E"/>
                </a:solidFill>
                <a:latin typeface="Calibri"/>
              </a:rPr>
              <a:t>13 April 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2" name="TextShape 3"/>
          <p:cNvSpPr txBox="1"/>
          <p:nvPr/>
        </p:nvSpPr>
        <p:spPr>
          <a:xfrm>
            <a:off x="2975040" y="4767120"/>
            <a:ext cx="308592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D78B8E"/>
                </a:solidFill>
                <a:latin typeface="Calibri"/>
              </a:rPr>
              <a:t>College of Engineering and Computing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43" name="TextShape 4"/>
          <p:cNvSpPr txBox="1"/>
          <p:nvPr/>
        </p:nvSpPr>
        <p:spPr>
          <a:xfrm>
            <a:off x="6521760" y="4767120"/>
            <a:ext cx="7156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6887177-E43F-45C4-8CCB-4FD249D748C6}" type="slidenum">
              <a:rPr lang="en-US" sz="1200" b="0" strike="noStrike" spc="-1">
                <a:solidFill>
                  <a:srgbClr val="D78B8E"/>
                </a:solidFill>
                <a:latin typeface="Calibri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44" name="Picture 9" descr="Diagram&#10;&#10;Description automatically generated"/>
          <p:cNvPicPr/>
          <p:nvPr/>
        </p:nvPicPr>
        <p:blipFill>
          <a:blip r:embed="rId3"/>
          <a:stretch/>
        </p:blipFill>
        <p:spPr>
          <a:xfrm>
            <a:off x="4061160" y="1864800"/>
            <a:ext cx="4920840" cy="2504160"/>
          </a:xfrm>
          <a:prstGeom prst="rect">
            <a:avLst/>
          </a:prstGeom>
          <a:ln>
            <a:noFill/>
          </a:ln>
        </p:spPr>
      </p:pic>
      <p:sp>
        <p:nvSpPr>
          <p:cNvPr id="145" name="CustomShape 5"/>
          <p:cNvSpPr/>
          <p:nvPr/>
        </p:nvSpPr>
        <p:spPr>
          <a:xfrm>
            <a:off x="517680" y="1400040"/>
            <a:ext cx="4747680" cy="27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Demand for high-speed data transfer</a:t>
            </a: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Wi-Fi and RF cannot keep up</a:t>
            </a: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Direction antennas provide:</a:t>
            </a:r>
            <a:endParaRPr lang="en-US" sz="20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High bit rate</a:t>
            </a:r>
            <a:endParaRPr lang="en-US" sz="20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High gain</a:t>
            </a:r>
            <a:endParaRPr lang="en-US" sz="20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Security</a:t>
            </a:r>
            <a:endParaRPr lang="en-US" sz="20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Minimizes packet collision</a:t>
            </a:r>
            <a:endParaRPr lang="en-US" sz="20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Spatial reuse enable higher bandwidth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517680" y="469800"/>
            <a:ext cx="7434360" cy="67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1" strike="noStrike" spc="-1">
                <a:solidFill>
                  <a:srgbClr val="C80A2A"/>
                </a:solidFill>
                <a:latin typeface="Arial"/>
              </a:rPr>
              <a:t>Neighbor Discovery</a:t>
            </a:r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420120" y="4767120"/>
            <a:ext cx="205704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72A8D3C-33EF-49E2-9239-B6409831D5DA}" type="datetime3">
              <a:rPr lang="en-US" sz="1200" b="0" strike="noStrike" spc="-1">
                <a:solidFill>
                  <a:srgbClr val="D78B8E"/>
                </a:solidFill>
                <a:latin typeface="Calibri"/>
              </a:rPr>
              <a:t>13 April 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8" name="TextShape 3"/>
          <p:cNvSpPr txBox="1"/>
          <p:nvPr/>
        </p:nvSpPr>
        <p:spPr>
          <a:xfrm>
            <a:off x="2975040" y="4767120"/>
            <a:ext cx="308592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D78B8E"/>
                </a:solidFill>
                <a:latin typeface="Calibri"/>
              </a:rPr>
              <a:t>College of Engineering and Computing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49" name="TextShape 4"/>
          <p:cNvSpPr txBox="1"/>
          <p:nvPr/>
        </p:nvSpPr>
        <p:spPr>
          <a:xfrm>
            <a:off x="6521760" y="4767120"/>
            <a:ext cx="7156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CEE796F-DA0F-4814-BA98-C6D7DC88878F}" type="slidenum">
              <a:rPr lang="en-US" sz="1200" b="0" strike="noStrike" spc="-1">
                <a:solidFill>
                  <a:srgbClr val="D78B8E"/>
                </a:solidFill>
                <a:latin typeface="Calibri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50" name="Picture 2"/>
          <p:cNvPicPr/>
          <p:nvPr/>
        </p:nvPicPr>
        <p:blipFill>
          <a:blip r:embed="rId2"/>
          <a:srcRect t="3242" b="3242"/>
          <a:stretch/>
        </p:blipFill>
        <p:spPr>
          <a:xfrm>
            <a:off x="4756320" y="1377720"/>
            <a:ext cx="4246920" cy="3263400"/>
          </a:xfrm>
          <a:prstGeom prst="rect">
            <a:avLst/>
          </a:prstGeom>
          <a:ln>
            <a:noFill/>
          </a:ln>
        </p:spPr>
      </p:pic>
      <p:sp>
        <p:nvSpPr>
          <p:cNvPr id="151" name="CustomShape 5"/>
          <p:cNvSpPr/>
          <p:nvPr/>
        </p:nvSpPr>
        <p:spPr>
          <a:xfrm>
            <a:off x="517680" y="1323360"/>
            <a:ext cx="4474800" cy="27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Directional antennas have limited coverage</a:t>
            </a:r>
            <a:endParaRPr lang="en-US" sz="20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Must be in line-of-sight (LOS) to communicate</a:t>
            </a: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Oblivious protocols</a:t>
            </a:r>
            <a:endParaRPr lang="en-US" sz="20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Do not terminate within a reasonable amount of time.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517680" y="469800"/>
            <a:ext cx="7434360" cy="67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1" strike="noStrike" spc="-1">
                <a:solidFill>
                  <a:srgbClr val="C80A2A"/>
                </a:solidFill>
                <a:latin typeface="Arial"/>
              </a:rPr>
              <a:t>Previous Work</a:t>
            </a:r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517680" y="1204200"/>
            <a:ext cx="8088120" cy="273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Asynchronous oblivious protocols using ID-based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No prior knowledge of nodes location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Discovery delay is too long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GPS-clock synchronization protocols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GPS works poorly in indoor environments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Poor accuracy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RF-assisted neighbor discovery protocols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Spiral path to cover all nodes and guarantee discovery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54" name="TextShape 3"/>
          <p:cNvSpPr txBox="1"/>
          <p:nvPr/>
        </p:nvSpPr>
        <p:spPr>
          <a:xfrm>
            <a:off x="420120" y="4767120"/>
            <a:ext cx="205704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6F1D0E1-280E-402D-9DC2-D67B32A4399D}" type="datetime3">
              <a:rPr lang="en-US" sz="1200" b="0" strike="noStrike" spc="-1">
                <a:solidFill>
                  <a:srgbClr val="D78B8E"/>
                </a:solidFill>
                <a:latin typeface="Calibri"/>
              </a:rPr>
              <a:t>13 April 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55" name="TextShape 4"/>
          <p:cNvSpPr txBox="1"/>
          <p:nvPr/>
        </p:nvSpPr>
        <p:spPr>
          <a:xfrm>
            <a:off x="2975040" y="4767120"/>
            <a:ext cx="308592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D78B8E"/>
                </a:solidFill>
                <a:latin typeface="Calibri"/>
              </a:rPr>
              <a:t>College of Engineering and Computing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56" name="TextShape 5"/>
          <p:cNvSpPr txBox="1"/>
          <p:nvPr/>
        </p:nvSpPr>
        <p:spPr>
          <a:xfrm>
            <a:off x="6521760" y="4767120"/>
            <a:ext cx="7156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96DAAD3-9FEA-4415-A179-768E4CDFF4D1}" type="slidenum">
              <a:rPr lang="en-US" sz="1200" b="0" strike="noStrike" spc="-1">
                <a:solidFill>
                  <a:srgbClr val="D78B8E"/>
                </a:solidFill>
                <a:latin typeface="Calibri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57" name="CustomShape 6"/>
          <p:cNvSpPr/>
          <p:nvPr/>
        </p:nvSpPr>
        <p:spPr>
          <a:xfrm>
            <a:off x="420120" y="4397760"/>
            <a:ext cx="5640840" cy="4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002060"/>
                </a:solidFill>
                <a:latin typeface="Calibri"/>
              </a:rPr>
              <a:t>Z. Wei, X. Liu, C. Han, and Z. Feng, “Neighbor discovery for unmanned aerial vehicle networks”</a:t>
            </a:r>
            <a:endParaRPr lang="en-US" sz="1100" b="0" strike="noStrike" spc="-1">
              <a:latin typeface="Arial"/>
            </a:endParaRPr>
          </a:p>
        </p:txBody>
      </p:sp>
      <p:sp>
        <p:nvSpPr>
          <p:cNvPr id="158" name="CustomShape 7"/>
          <p:cNvSpPr/>
          <p:nvPr/>
        </p:nvSpPr>
        <p:spPr>
          <a:xfrm>
            <a:off x="420120" y="4412160"/>
            <a:ext cx="6442920" cy="4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002060"/>
                </a:solidFill>
                <a:latin typeface="Calibri"/>
              </a:rPr>
              <a:t>Z. Zhang and B. Li, “Neighbor discovery in mobile ad hoc self-configuring networks with directional antennas”</a:t>
            </a:r>
            <a:endParaRPr lang="en-US" sz="1100" b="0" strike="noStrike" spc="-1">
              <a:latin typeface="Arial"/>
            </a:endParaRPr>
          </a:p>
        </p:txBody>
      </p:sp>
      <p:sp>
        <p:nvSpPr>
          <p:cNvPr id="159" name="CustomShape 8"/>
          <p:cNvSpPr/>
          <p:nvPr/>
        </p:nvSpPr>
        <p:spPr>
          <a:xfrm>
            <a:off x="420120" y="4412160"/>
            <a:ext cx="8073360" cy="4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002060"/>
                </a:solidFill>
                <a:latin typeface="Calibri"/>
              </a:rPr>
              <a:t>M. Khan, S. Bhunia, M. Yuksel, and L. C. Kane, “Line-of-sight discov-ery in 3D using highly directional transceivers,”</a:t>
            </a:r>
            <a:endParaRPr lang="en-US" sz="11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517680" y="469800"/>
            <a:ext cx="7434360" cy="67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1" strike="noStrike" spc="-1">
                <a:solidFill>
                  <a:srgbClr val="C80A2A"/>
                </a:solidFill>
                <a:latin typeface="Arial"/>
              </a:rPr>
              <a:t> Model Assumptions</a:t>
            </a:r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420120" y="4767120"/>
            <a:ext cx="205704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E432F43-7832-4D82-900E-4EFC07C463B1}" type="datetime3">
              <a:rPr lang="en-US" sz="1200" b="0" strike="noStrike" spc="-1">
                <a:solidFill>
                  <a:srgbClr val="D78B8E"/>
                </a:solidFill>
                <a:latin typeface="Calibri"/>
              </a:rPr>
              <a:t>13 April 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8" name="TextShape 3"/>
          <p:cNvSpPr txBox="1"/>
          <p:nvPr/>
        </p:nvSpPr>
        <p:spPr>
          <a:xfrm>
            <a:off x="2975040" y="4803120"/>
            <a:ext cx="308592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D78B8E"/>
                </a:solidFill>
                <a:latin typeface="Calibri"/>
              </a:rPr>
              <a:t>College of Engineering and Computing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69" name="TextShape 4"/>
          <p:cNvSpPr txBox="1"/>
          <p:nvPr/>
        </p:nvSpPr>
        <p:spPr>
          <a:xfrm>
            <a:off x="6521760" y="4767120"/>
            <a:ext cx="7156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D789ADF-F3B7-47CB-A586-656CE8472F02}" type="slidenum">
              <a:rPr lang="en-US" sz="1200" b="0" strike="noStrike" spc="-1">
                <a:solidFill>
                  <a:srgbClr val="D78B8E"/>
                </a:solidFill>
                <a:latin typeface="Calibri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70" name="Picture 2"/>
          <p:cNvPicPr/>
          <p:nvPr/>
        </p:nvPicPr>
        <p:blipFill>
          <a:blip r:embed="rId3"/>
          <a:stretch/>
        </p:blipFill>
        <p:spPr>
          <a:xfrm>
            <a:off x="5378760" y="1388880"/>
            <a:ext cx="3811320" cy="2910240"/>
          </a:xfrm>
          <a:prstGeom prst="rect">
            <a:avLst/>
          </a:prstGeom>
          <a:ln>
            <a:noFill/>
          </a:ln>
        </p:spPr>
      </p:pic>
      <p:sp>
        <p:nvSpPr>
          <p:cNvPr id="171" name="CustomShape 5"/>
          <p:cNvSpPr/>
          <p:nvPr/>
        </p:nvSpPr>
        <p:spPr>
          <a:xfrm>
            <a:off x="395280" y="1356840"/>
            <a:ext cx="5882760" cy="27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1" strike="noStrike" spc="-1">
                <a:solidFill>
                  <a:srgbClr val="C80A2A"/>
                </a:solidFill>
                <a:latin typeface="Arial"/>
              </a:rPr>
              <a:t>Nodes</a:t>
            </a:r>
            <a:r>
              <a:rPr lang="en-US" sz="2000" b="0" strike="noStrike" spc="-1">
                <a:solidFill>
                  <a:srgbClr val="C80A2A"/>
                </a:solidFill>
                <a:latin typeface="Arial"/>
              </a:rPr>
              <a:t>: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each node exists in a 2D ad hoc network</a:t>
            </a: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1" strike="noStrike" spc="-1">
                <a:solidFill>
                  <a:srgbClr val="C80A2A"/>
                </a:solidFill>
                <a:latin typeface="Arial"/>
              </a:rPr>
              <a:t>Directional transceivers</a:t>
            </a: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1" strike="noStrike" spc="-1">
                <a:solidFill>
                  <a:srgbClr val="C80A2A"/>
                </a:solidFill>
                <a:latin typeface="Arial"/>
              </a:rPr>
              <a:t>Electronic beam steering: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Activating a specific transceiver at a specific time, determines the direction of transmission/reception</a:t>
            </a: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1" strike="noStrike" spc="-1">
                <a:solidFill>
                  <a:srgbClr val="C80A2A"/>
                </a:solidFill>
                <a:latin typeface="Arial"/>
              </a:rPr>
              <a:t>Omni-assisted channel: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LoRa is used to synchronize the LOS discovery</a:t>
            </a: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1" strike="noStrike" spc="-1">
                <a:solidFill>
                  <a:srgbClr val="C80A2A"/>
                </a:solidFill>
                <a:latin typeface="Arial"/>
              </a:rPr>
              <a:t>Compass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517680" y="469800"/>
            <a:ext cx="7434360" cy="67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1" strike="noStrike" spc="-1">
                <a:solidFill>
                  <a:srgbClr val="C80A2A"/>
                </a:solidFill>
                <a:latin typeface="Arial"/>
              </a:rPr>
              <a:t>Omi-assisted Neighbor Discovery</a:t>
            </a:r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395280" y="1601640"/>
            <a:ext cx="4474800" cy="273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Omni-assisted channel</a:t>
            </a:r>
            <a:endParaRPr lang="en-US" sz="2000" b="0" strike="noStrike" spc="-1" dirty="0">
              <a:solidFill>
                <a:srgbClr val="C80A2A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Long Range omnidirectional channel(</a:t>
            </a:r>
            <a:r>
              <a:rPr lang="en-US" sz="2000" b="0" strike="noStrike" spc="-1" dirty="0">
                <a:solidFill>
                  <a:srgbClr val="C80A2A"/>
                </a:solidFill>
                <a:latin typeface="Arial"/>
              </a:rPr>
              <a:t>LoRa</a:t>
            </a: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)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Can communicate with very low SNR</a:t>
            </a:r>
            <a:endParaRPr lang="en-US" sz="2000" b="0" strike="noStrike" spc="-1" dirty="0">
              <a:solidFill>
                <a:srgbClr val="C80A2A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Discovery method </a:t>
            </a:r>
            <a:r>
              <a:rPr lang="en-US" sz="2000" b="0" i="1" strike="noStrike" spc="-1" dirty="0">
                <a:solidFill>
                  <a:srgbClr val="404040"/>
                </a:solidFill>
                <a:latin typeface="Arial"/>
              </a:rPr>
              <a:t>guarantees</a:t>
            </a: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 neighbor discovery within one 360° beam sweep. </a:t>
            </a:r>
            <a:endParaRPr lang="en-US" sz="2000" b="0" strike="noStrike" spc="-1" dirty="0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62" name="TextShape 3"/>
          <p:cNvSpPr txBox="1"/>
          <p:nvPr/>
        </p:nvSpPr>
        <p:spPr>
          <a:xfrm>
            <a:off x="420120" y="4767120"/>
            <a:ext cx="205704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D3763F0-8EE5-4C96-B874-567209A51473}" type="datetime3">
              <a:rPr lang="en-US" sz="1200" b="0" strike="noStrike" spc="-1">
                <a:solidFill>
                  <a:srgbClr val="D78B8E"/>
                </a:solidFill>
                <a:latin typeface="Calibri"/>
              </a:rPr>
              <a:t>13 April 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3" name="TextShape 4"/>
          <p:cNvSpPr txBox="1"/>
          <p:nvPr/>
        </p:nvSpPr>
        <p:spPr>
          <a:xfrm>
            <a:off x="2975040" y="4767120"/>
            <a:ext cx="308592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D78B8E"/>
                </a:solidFill>
                <a:latin typeface="Calibri"/>
              </a:rPr>
              <a:t>College of Engineering and Computing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64" name="TextShape 5"/>
          <p:cNvSpPr txBox="1"/>
          <p:nvPr/>
        </p:nvSpPr>
        <p:spPr>
          <a:xfrm>
            <a:off x="6521760" y="4767120"/>
            <a:ext cx="7156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EF4046E-E994-44DB-8009-4FD2BA65AE9C}" type="slidenum">
              <a:rPr lang="en-US" sz="1200" b="0" strike="noStrike" spc="-1">
                <a:solidFill>
                  <a:srgbClr val="D78B8E"/>
                </a:solidFill>
                <a:latin typeface="Calibri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65" name="Picture 2"/>
          <p:cNvPicPr/>
          <p:nvPr/>
        </p:nvPicPr>
        <p:blipFill>
          <a:blip r:embed="rId3"/>
          <a:stretch/>
        </p:blipFill>
        <p:spPr>
          <a:xfrm>
            <a:off x="4952880" y="1265760"/>
            <a:ext cx="4133160" cy="340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517680" y="450360"/>
            <a:ext cx="7434360" cy="67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1" strike="noStrike" spc="-1">
                <a:solidFill>
                  <a:srgbClr val="C80A2A"/>
                </a:solidFill>
                <a:latin typeface="Arial"/>
              </a:rPr>
              <a:t>Discovering a Single Neighbor</a:t>
            </a:r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488880" y="1601640"/>
            <a:ext cx="4474800" cy="273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400" b="1" strike="noStrike" spc="-1">
                <a:solidFill>
                  <a:srgbClr val="C80A2A"/>
                </a:solidFill>
                <a:latin typeface="Arial"/>
              </a:rPr>
              <a:t>Number of transceivers</a:t>
            </a:r>
            <a:endParaRPr lang="en-US" sz="2400" b="0" strike="noStrike" spc="-1">
              <a:solidFill>
                <a:srgbClr val="C80A2A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400" b="1" strike="noStrike" spc="-1">
                <a:solidFill>
                  <a:srgbClr val="C80A2A"/>
                </a:solidFill>
                <a:latin typeface="Arial"/>
              </a:rPr>
              <a:t> </a:t>
            </a:r>
            <a:endParaRPr lang="en-US" sz="2400" b="0" strike="noStrike" spc="-1">
              <a:solidFill>
                <a:srgbClr val="C80A2A"/>
              </a:solidFill>
              <a:latin typeface="Calibri"/>
            </a:endParaRPr>
          </a:p>
          <a:p>
            <a:endParaRPr lang="en-US" sz="2400" b="0" strike="noStrike" spc="-1">
              <a:solidFill>
                <a:srgbClr val="C80A2A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400" b="1" strike="noStrike" spc="-1">
                <a:solidFill>
                  <a:srgbClr val="C80A2A"/>
                </a:solidFill>
                <a:latin typeface="Arial"/>
              </a:rPr>
              <a:t>Transceiver angle</a:t>
            </a:r>
            <a:endParaRPr lang="en-US" sz="2400" b="0" strike="noStrike" spc="-1">
              <a:solidFill>
                <a:srgbClr val="C80A2A"/>
              </a:solidFill>
              <a:latin typeface="Calibri"/>
            </a:endParaRPr>
          </a:p>
          <a:p>
            <a:endParaRPr lang="en-US" sz="2400" b="0" strike="noStrike" spc="-1">
              <a:solidFill>
                <a:srgbClr val="C80A2A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4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74" name="TextShape 3"/>
          <p:cNvSpPr txBox="1"/>
          <p:nvPr/>
        </p:nvSpPr>
        <p:spPr>
          <a:xfrm>
            <a:off x="420120" y="4767120"/>
            <a:ext cx="205704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0C01A7B-841C-4058-93EE-96F97EA2C18B}" type="datetime3">
              <a:rPr lang="en-US" sz="1200" b="0" strike="noStrike" spc="-1">
                <a:solidFill>
                  <a:srgbClr val="D78B8E"/>
                </a:solidFill>
                <a:latin typeface="Calibri"/>
              </a:rPr>
              <a:t>13 April 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75" name="TextShape 4"/>
          <p:cNvSpPr txBox="1"/>
          <p:nvPr/>
        </p:nvSpPr>
        <p:spPr>
          <a:xfrm>
            <a:off x="2975040" y="4803120"/>
            <a:ext cx="308592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D78B8E"/>
                </a:solidFill>
                <a:latin typeface="Calibri"/>
              </a:rPr>
              <a:t>College of Engineering and Computing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76" name="TextShape 5"/>
          <p:cNvSpPr txBox="1"/>
          <p:nvPr/>
        </p:nvSpPr>
        <p:spPr>
          <a:xfrm>
            <a:off x="6521760" y="4767120"/>
            <a:ext cx="7156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B1772D8-4EEB-4177-8D75-D5FE746BD95B}" type="slidenum">
              <a:rPr lang="en-US" sz="1200" b="0" strike="noStrike" spc="-1">
                <a:solidFill>
                  <a:srgbClr val="D78B8E"/>
                </a:solidFill>
                <a:latin typeface="Calibri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77" name="Picture 2"/>
          <p:cNvPicPr/>
          <p:nvPr/>
        </p:nvPicPr>
        <p:blipFill>
          <a:blip r:embed="rId3"/>
          <a:srcRect l="319" r="319"/>
          <a:stretch/>
        </p:blipFill>
        <p:spPr>
          <a:xfrm>
            <a:off x="4320000" y="1319040"/>
            <a:ext cx="4402800" cy="338328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Formula 6"/>
              <p:cNvSpPr txBox="1"/>
              <p:nvPr/>
            </p:nvSpPr>
            <p:spPr>
              <a:xfrm>
                <a:off x="941760" y="2157840"/>
                <a:ext cx="1435680" cy="67680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=⌈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360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⌉</m:t>
                      </m:r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Formula 7"/>
              <p:cNvSpPr txBox="1"/>
              <p:nvPr/>
            </p:nvSpPr>
            <p:spPr>
              <a:xfrm>
                <a:off x="1005840" y="3657600"/>
                <a:ext cx="1729800" cy="704520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×360</m:t>
                          </m:r>
                        </m:num>
                        <m:den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517680" y="469800"/>
            <a:ext cx="7434360" cy="67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1" strike="noStrike" spc="-1">
                <a:solidFill>
                  <a:srgbClr val="C80A2A"/>
                </a:solidFill>
                <a:latin typeface="Arial"/>
              </a:rPr>
              <a:t>Omi-assisted Neighbor Discovery</a:t>
            </a:r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420120" y="4767120"/>
            <a:ext cx="205704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34B1876-F35C-4D3E-9FC8-36FD649CBFA7}" type="datetime3">
              <a:rPr lang="en-US" sz="1200" b="0" strike="noStrike" spc="-1">
                <a:solidFill>
                  <a:srgbClr val="D78B8E"/>
                </a:solidFill>
                <a:latin typeface="Calibri"/>
              </a:rPr>
              <a:t>13 April 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2" name="TextShape 3"/>
          <p:cNvSpPr txBox="1"/>
          <p:nvPr/>
        </p:nvSpPr>
        <p:spPr>
          <a:xfrm>
            <a:off x="2975040" y="4839120"/>
            <a:ext cx="308592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D78B8E"/>
                </a:solidFill>
                <a:latin typeface="Calibri"/>
              </a:rPr>
              <a:t>College of Engineering and Computing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83" name="TextShape 4"/>
          <p:cNvSpPr txBox="1"/>
          <p:nvPr/>
        </p:nvSpPr>
        <p:spPr>
          <a:xfrm>
            <a:off x="6521760" y="4767120"/>
            <a:ext cx="7156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25DAC68-48AB-4B01-B02E-DA5DA67A115F}" type="slidenum">
              <a:rPr lang="en-US" sz="1200" b="0" strike="noStrike" spc="-1">
                <a:solidFill>
                  <a:srgbClr val="D78B8E"/>
                </a:solidFill>
                <a:latin typeface="Calibri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84" name="Picture 2_0"/>
          <p:cNvPicPr/>
          <p:nvPr/>
        </p:nvPicPr>
        <p:blipFill>
          <a:blip r:embed="rId3"/>
          <a:stretch/>
        </p:blipFill>
        <p:spPr>
          <a:xfrm>
            <a:off x="2560320" y="1188720"/>
            <a:ext cx="4133160" cy="340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517680" y="93240"/>
            <a:ext cx="8258760" cy="67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1" strike="noStrike" spc="-1">
                <a:solidFill>
                  <a:srgbClr val="C80A2A"/>
                </a:solidFill>
                <a:latin typeface="Arial"/>
              </a:rPr>
              <a:t>Discovering a Multiple Neighbors Simultaneously </a:t>
            </a:r>
            <a:endParaRPr lang="en-US" sz="32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488880" y="1270440"/>
            <a:ext cx="4550760" cy="273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Iterative, ID-based approach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Leader: initiates communication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Leader election: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Leader discovers all neighbors in one scan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Follower with </a:t>
            </a:r>
            <a:r>
              <a:rPr lang="en-US" sz="2000" b="0" strike="noStrike" spc="-1">
                <a:solidFill>
                  <a:srgbClr val="C80A2A"/>
                </a:solidFill>
                <a:latin typeface="Arial"/>
              </a:rPr>
              <a:t>lowest</a:t>
            </a: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 ID is the new leader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</a:rPr>
              <a:t>Ends when all nodes discover all their neighbors</a:t>
            </a:r>
            <a:endParaRPr lang="en-US" sz="2000" b="0" strike="noStrike" spc="-1">
              <a:solidFill>
                <a:srgbClr val="C80A2A"/>
              </a:solidFill>
              <a:latin typeface="Calibri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420120" y="4767120"/>
            <a:ext cx="205704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39B74DB-0634-44A9-91E1-E623ABAEDB12}" type="datetime3">
              <a:rPr lang="en-US" sz="1200" b="0" strike="noStrike" spc="-1">
                <a:solidFill>
                  <a:srgbClr val="D78B8E"/>
                </a:solidFill>
                <a:latin typeface="Calibri"/>
              </a:rPr>
              <a:t>13 April 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8" name="TextShape 4"/>
          <p:cNvSpPr txBox="1"/>
          <p:nvPr/>
        </p:nvSpPr>
        <p:spPr>
          <a:xfrm>
            <a:off x="2975040" y="4803120"/>
            <a:ext cx="308592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D78B8E"/>
                </a:solidFill>
                <a:latin typeface="Calibri"/>
              </a:rPr>
              <a:t>College of Engineering and Computing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89" name="TextShape 5"/>
          <p:cNvSpPr txBox="1"/>
          <p:nvPr/>
        </p:nvSpPr>
        <p:spPr>
          <a:xfrm>
            <a:off x="6521760" y="4767120"/>
            <a:ext cx="71568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7EBD0DE-054A-4BB6-911A-06523A7C83A6}" type="slidenum">
              <a:rPr lang="en-US" sz="1200" b="0" strike="noStrike" spc="-1">
                <a:solidFill>
                  <a:srgbClr val="D78B8E"/>
                </a:solidFill>
                <a:latin typeface="Calibri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90" name="Picture 2"/>
          <p:cNvPicPr/>
          <p:nvPr/>
        </p:nvPicPr>
        <p:blipFill>
          <a:blip r:embed="rId2"/>
          <a:srcRect l="319" r="319"/>
          <a:stretch/>
        </p:blipFill>
        <p:spPr>
          <a:xfrm>
            <a:off x="6354360" y="2237760"/>
            <a:ext cx="2300400" cy="1767600"/>
          </a:xfrm>
          <a:prstGeom prst="rect">
            <a:avLst/>
          </a:prstGeom>
          <a:ln>
            <a:noFill/>
          </a:ln>
        </p:spPr>
      </p:pic>
      <p:pic>
        <p:nvPicPr>
          <p:cNvPr id="191" name="Picture 2"/>
          <p:cNvPicPr/>
          <p:nvPr/>
        </p:nvPicPr>
        <p:blipFill>
          <a:blip r:embed="rId2"/>
          <a:srcRect l="47746" t="11973" r="319" b="26539"/>
          <a:stretch/>
        </p:blipFill>
        <p:spPr>
          <a:xfrm>
            <a:off x="5310720" y="3299400"/>
            <a:ext cx="1202040" cy="1086840"/>
          </a:xfrm>
          <a:prstGeom prst="rect">
            <a:avLst/>
          </a:prstGeom>
          <a:ln>
            <a:noFill/>
          </a:ln>
        </p:spPr>
      </p:pic>
      <p:pic>
        <p:nvPicPr>
          <p:cNvPr id="192" name="Picture 2"/>
          <p:cNvPicPr/>
          <p:nvPr/>
        </p:nvPicPr>
        <p:blipFill>
          <a:blip r:embed="rId2"/>
          <a:srcRect l="47746" t="11973" r="319" b="26539"/>
          <a:stretch/>
        </p:blipFill>
        <p:spPr>
          <a:xfrm>
            <a:off x="7237800" y="1270440"/>
            <a:ext cx="1202040" cy="108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80A2A"/>
      </a:dk2>
      <a:lt2>
        <a:srgbClr val="FFFFFF"/>
      </a:lt2>
      <a:accent1>
        <a:srgbClr val="C80A2A"/>
      </a:accent1>
      <a:accent2>
        <a:srgbClr val="FFFFFF"/>
      </a:accent2>
      <a:accent3>
        <a:srgbClr val="000000"/>
      </a:accent3>
      <a:accent4>
        <a:srgbClr val="FFFFFF"/>
      </a:accent4>
      <a:accent5>
        <a:srgbClr val="C80A2A"/>
      </a:accent5>
      <a:accent6>
        <a:srgbClr val="404040"/>
      </a:accent6>
      <a:hlink>
        <a:srgbClr val="C80A2A"/>
      </a:hlink>
      <a:folHlink>
        <a:srgbClr val="40404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80A2A"/>
      </a:dk2>
      <a:lt2>
        <a:srgbClr val="FFFFFF"/>
      </a:lt2>
      <a:accent1>
        <a:srgbClr val="C80A2A"/>
      </a:accent1>
      <a:accent2>
        <a:srgbClr val="FFFFFF"/>
      </a:accent2>
      <a:accent3>
        <a:srgbClr val="000000"/>
      </a:accent3>
      <a:accent4>
        <a:srgbClr val="FFFFFF"/>
      </a:accent4>
      <a:accent5>
        <a:srgbClr val="C80A2A"/>
      </a:accent5>
      <a:accent6>
        <a:srgbClr val="404040"/>
      </a:accent6>
      <a:hlink>
        <a:srgbClr val="C80A2A"/>
      </a:hlink>
      <a:folHlink>
        <a:srgbClr val="40404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80A2A"/>
      </a:dk2>
      <a:lt2>
        <a:srgbClr val="FFFFFF"/>
      </a:lt2>
      <a:accent1>
        <a:srgbClr val="C80A2A"/>
      </a:accent1>
      <a:accent2>
        <a:srgbClr val="FFFFFF"/>
      </a:accent2>
      <a:accent3>
        <a:srgbClr val="000000"/>
      </a:accent3>
      <a:accent4>
        <a:srgbClr val="FFFFFF"/>
      </a:accent4>
      <a:accent5>
        <a:srgbClr val="C80A2A"/>
      </a:accent5>
      <a:accent6>
        <a:srgbClr val="404040"/>
      </a:accent6>
      <a:hlink>
        <a:srgbClr val="C80A2A"/>
      </a:hlink>
      <a:folHlink>
        <a:srgbClr val="40404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80A2A"/>
      </a:dk2>
      <a:lt2>
        <a:srgbClr val="FFFFFF"/>
      </a:lt2>
      <a:accent1>
        <a:srgbClr val="C80A2A"/>
      </a:accent1>
      <a:accent2>
        <a:srgbClr val="FFFFFF"/>
      </a:accent2>
      <a:accent3>
        <a:srgbClr val="000000"/>
      </a:accent3>
      <a:accent4>
        <a:srgbClr val="FFFFFF"/>
      </a:accent4>
      <a:accent5>
        <a:srgbClr val="C80A2A"/>
      </a:accent5>
      <a:accent6>
        <a:srgbClr val="404040"/>
      </a:accent6>
      <a:hlink>
        <a:srgbClr val="C80A2A"/>
      </a:hlink>
      <a:folHlink>
        <a:srgbClr val="40404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9694</TotalTime>
  <Words>878</Words>
  <Application>Microsoft Macintosh PowerPoint</Application>
  <PresentationFormat>On-screen Show (16:9)</PresentationFormat>
  <Paragraphs>143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Lucida Grande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campus!</dc:title>
  <dc:subject/>
  <dc:creator>Donna Barnet</dc:creator>
  <dc:description/>
  <cp:lastModifiedBy>Microsoft Office User</cp:lastModifiedBy>
  <cp:revision>265</cp:revision>
  <cp:lastPrinted>2015-10-19T15:46:35Z</cp:lastPrinted>
  <dcterms:created xsi:type="dcterms:W3CDTF">2011-09-09T19:38:31Z</dcterms:created>
  <dcterms:modified xsi:type="dcterms:W3CDTF">2022-04-13T19:08:05Z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