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8" r:id="rId3"/>
    <p:sldId id="259" r:id="rId4"/>
    <p:sldId id="261" r:id="rId5"/>
    <p:sldId id="260" r:id="rId6"/>
    <p:sldId id="266" r:id="rId7"/>
    <p:sldId id="267" r:id="rId8"/>
    <p:sldId id="263" r:id="rId9"/>
    <p:sldId id="262" r:id="rId10"/>
    <p:sldId id="264" r:id="rId11"/>
    <p:sldId id="268" r:id="rId12"/>
    <p:sldId id="265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8672B"/>
    <a:srgbClr val="2929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64" autoAdjust="0"/>
    <p:restoredTop sz="94660"/>
  </p:normalViewPr>
  <p:slideViewPr>
    <p:cSldViewPr snapToGrid="0">
      <p:cViewPr varScale="1">
        <p:scale>
          <a:sx n="126" d="100"/>
          <a:sy n="126" d="100"/>
        </p:scale>
        <p:origin x="224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C1900B-B5F3-9A4E-9CE6-06AA0BAB3210}" type="datetimeFigureOut">
              <a:rPr lang="en-US" smtClean="0"/>
              <a:t>4/17/24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7605E5-F29B-E746-8FBE-9AAC86E79A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038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een background with dots&#10;&#10;Description automatically generated">
            <a:extLst>
              <a:ext uri="{FF2B5EF4-FFF2-40B4-BE49-F238E27FC236}">
                <a16:creationId xmlns:a16="http://schemas.microsoft.com/office/drawing/2014/main" id="{A0A10C9C-40BE-7D0B-17A0-DA268579B4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CFCCD3-FFB0-29FC-196D-53A9313718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15308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7C4E63-309D-5588-B6F1-EF1C110241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94983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DBB43D-AC5F-3748-CA8E-E0893EAAA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7FDB0-0283-4491-8DF0-61F0BE77AAB6}" type="datetimeFigureOut">
              <a:rPr lang="en-US" smtClean="0"/>
              <a:t>4/17/24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6D8892-FE90-0EA4-7A1B-8A5AD2140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5766E3-F74F-808D-98EA-AE956F41C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940BF-4C02-41C4-8E80-5FF9BA3B997B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A close-up of a number&#10;&#10;Description automatically generated">
            <a:extLst>
              <a:ext uri="{FF2B5EF4-FFF2-40B4-BE49-F238E27FC236}">
                <a16:creationId xmlns:a16="http://schemas.microsoft.com/office/drawing/2014/main" id="{A333DDD1-7A03-44CA-FCC7-E65686A59E3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314" y="1263879"/>
            <a:ext cx="7489372" cy="1020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786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4C23A-D54D-3CA5-F411-14B666A9C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F7F147-44AF-FEE9-9DC2-02A09A2877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71C43F-60A7-EDEF-BB02-49E37F7CC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7FDB0-0283-4491-8DF0-61F0BE77AAB6}" type="datetimeFigureOut">
              <a:rPr lang="en-US" smtClean="0"/>
              <a:t>4/17/24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E3AF40-EBF4-6588-14CE-C583A2CEA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CF0E65-B48D-32DA-4101-8FE94AF87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940BF-4C02-41C4-8E80-5FF9BA3B9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566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336C56C-FC55-DCEC-D7A4-81961B17FB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D02CC-0739-50E6-E955-62828234E1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BBD755-8BF6-F702-1F08-8EF5F34FF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7FDB0-0283-4491-8DF0-61F0BE77AAB6}" type="datetimeFigureOut">
              <a:rPr lang="en-US" smtClean="0"/>
              <a:t>4/17/24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375C33-2467-873A-2B20-9E0489842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52BA52-0C2E-CADC-F439-784565D75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940BF-4C02-41C4-8E80-5FF9BA3B9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480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BD571-8D0E-42A7-9729-329FF0546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B62974-FF0A-52F5-B03B-97FD204163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9EB0E1-0414-B1F0-E52F-DD8DFA929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7FDB0-0283-4491-8DF0-61F0BE77AAB6}" type="datetimeFigureOut">
              <a:rPr lang="en-US" smtClean="0"/>
              <a:t>4/17/24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0F096D-1A35-5DA0-C76E-F55794EFB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E1AE78-3877-0DC0-3583-FE06A8CEC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940BF-4C02-41C4-8E80-5FF9BA3B9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259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D1F0D-2F99-3479-D02F-144EE52B6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510D41-F113-4902-49EB-0781D68AD9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D254BC-814A-0F39-7C7F-1D8C3D284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7FDB0-0283-4491-8DF0-61F0BE77AAB6}" type="datetimeFigureOut">
              <a:rPr lang="en-US" smtClean="0"/>
              <a:t>4/17/24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5612A2-EB2A-C1B0-017F-5FF199E4C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E9146B-B50B-31A0-4DEA-88DDEC057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940BF-4C02-41C4-8E80-5FF9BA3B9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097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3106D-341D-F2E9-284D-9A54916E2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34DCD5-7ABB-8456-7556-47A9A0401F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29E05A-3DC9-36BF-C53B-B1B28A92BB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09B694-51CF-80EF-0A4A-EB39C515A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7FDB0-0283-4491-8DF0-61F0BE77AAB6}" type="datetimeFigureOut">
              <a:rPr lang="en-US" smtClean="0"/>
              <a:t>4/17/24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9CFA52-0B41-EB7F-7207-F20433F62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11D6C1-857E-AE26-D67F-B8F8E7561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940BF-4C02-41C4-8E80-5FF9BA3B9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405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B1A49-DC75-6981-5426-3BFA821FB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AE64FB-3831-C461-D003-073CC9C672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25D4A4-3CC1-2491-3B2F-C86C0D5972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6B9F80-9AB8-ADA8-E4F4-E689D684DC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3F41F8-6D32-EC98-2352-CFC38F34DD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17A0E3B-EC23-D581-AD57-C662284CC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7FDB0-0283-4491-8DF0-61F0BE77AAB6}" type="datetimeFigureOut">
              <a:rPr lang="en-US" smtClean="0"/>
              <a:t>4/17/24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F935D81-4C33-67F8-9FC6-9C30507C5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349FD98-13E3-BDFF-8313-876F17B2C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940BF-4C02-41C4-8E80-5FF9BA3B9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768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7CFF6-C8CC-B542-A40B-B51288C5C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9E4DF0-8382-1692-4436-D844E0C5B8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7FDB0-0283-4491-8DF0-61F0BE77AAB6}" type="datetimeFigureOut">
              <a:rPr lang="en-US" smtClean="0"/>
              <a:t>4/17/24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05BB60-5691-FE33-9BD2-04861122D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CDC3D2-270E-C04B-98F4-4FD011833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940BF-4C02-41C4-8E80-5FF9BA3B9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985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F55124-6814-7629-C88C-117B8150D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7FDB0-0283-4491-8DF0-61F0BE77AAB6}" type="datetimeFigureOut">
              <a:rPr lang="en-US" smtClean="0"/>
              <a:t>4/17/24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BFCD6D4-FFF8-06DC-0F49-A6B2D7E75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CD3D18-CD3C-94A9-0704-41713C723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940BF-4C02-41C4-8E80-5FF9BA3B9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26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53500-464D-803A-9381-4C1FD9439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5DEBA7-AA5F-EAB9-C4FF-30813B82FC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6EBF61-41BA-9414-B49E-C4286D472D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9A0D17-F85A-9B18-A79D-904158528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7FDB0-0283-4491-8DF0-61F0BE77AAB6}" type="datetimeFigureOut">
              <a:rPr lang="en-US" smtClean="0"/>
              <a:t>4/17/24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7E9109-6832-8286-53F3-511219C15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77F4B2-C03D-0139-C465-F48041BDD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940BF-4C02-41C4-8E80-5FF9BA3B9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634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51B46-6838-5BAF-D349-8D8543E03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21662F-2D7A-677A-7EE6-560FF3C7E1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6B9EBE-9C6D-E858-9FB8-518178287D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04D20F-7402-4F67-BCB7-6ABDDB380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7FDB0-0283-4491-8DF0-61F0BE77AAB6}" type="datetimeFigureOut">
              <a:rPr lang="en-US" smtClean="0"/>
              <a:t>4/17/24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316E66-BE41-A19B-12E5-0C6D9C7F5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255639-320F-7FCB-C0D8-741E4B1C6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940BF-4C02-41C4-8E80-5FF9BA3B9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012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light green and white background&#10;&#10;Description automatically generated">
            <a:extLst>
              <a:ext uri="{FF2B5EF4-FFF2-40B4-BE49-F238E27FC236}">
                <a16:creationId xmlns:a16="http://schemas.microsoft.com/office/drawing/2014/main" id="{FF73A508-6A4F-36BA-3B60-2B34E72AA56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5"/>
            <a:ext cx="12192000" cy="685443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8B0E0A8-B352-2A28-ADA2-28CDC42A6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41DD00-B532-254F-C4F0-8889055840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46825-15B5-CAD1-51B2-91F2ECEC51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0C7FDB0-0283-4491-8DF0-61F0BE77AAB6}" type="datetimeFigureOut">
              <a:rPr lang="en-US" smtClean="0"/>
              <a:t>4/17/24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E1F8C9-4CF5-45D4-B5BB-E6637CEF51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93647A-444A-3129-1829-B7508D5E64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8D940BF-4C02-41C4-8E80-5FF9BA3B9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267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48672B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665DC-5A77-99ED-D2B7-CC4094CC4C4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Electronically Steerable Mobile Optical-Wireless Mesh-Network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23B6A3-C917-2E66-1422-C40AB3AB2F5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Suman </a:t>
            </a:r>
            <a:r>
              <a:rPr lang="en-US" dirty="0" err="1"/>
              <a:t>Bhunia</a:t>
            </a:r>
            <a:r>
              <a:rPr lang="en-US" dirty="0"/>
              <a:t>, </a:t>
            </a:r>
            <a:r>
              <a:rPr lang="en-US" dirty="0" err="1"/>
              <a:t>Yicheng</a:t>
            </a:r>
            <a:r>
              <a:rPr lang="en-US" dirty="0"/>
              <a:t> Qian, and Mahmudur Khan</a:t>
            </a:r>
            <a:br>
              <a:rPr lang="en-US" dirty="0"/>
            </a:br>
            <a:r>
              <a:rPr lang="en-US" dirty="0"/>
              <a:t>Department of Computer Science and Software Engineering, Miami University, Oxford, Ohio, USA</a:t>
            </a:r>
            <a:br>
              <a:rPr lang="en-US" dirty="0"/>
            </a:br>
            <a:r>
              <a:rPr lang="en-US" dirty="0"/>
              <a:t>Department of Electrical &amp; Computer Engineering and Computer Science, York College of Pennsylvania, USA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7392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90D40A-9D8D-74D6-EFCD-ACFDB0B67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Neighbor Discovery Time</a:t>
            </a:r>
          </a:p>
        </p:txBody>
      </p:sp>
      <p:sp>
        <p:nvSpPr>
          <p:cNvPr id="4" name="TextShape 6">
            <a:extLst>
              <a:ext uri="{FF2B5EF4-FFF2-40B4-BE49-F238E27FC236}">
                <a16:creationId xmlns:a16="http://schemas.microsoft.com/office/drawing/2014/main" id="{65AB45AC-DA7E-9979-2825-5050D78D7D3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4861560" cy="4351338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C80A2A"/>
              </a:buClr>
              <a:buSzPct val="80000"/>
              <a:buFont typeface="Lucida Grande"/>
              <a:buChar char="»"/>
            </a:pPr>
            <a:r>
              <a:rPr lang="en-US" sz="2000" b="0" strike="noStrike" spc="-1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UART-based serial communication for sending packets through IRDA</a:t>
            </a:r>
            <a:endParaRPr lang="en-US" sz="2000" b="0" strike="noStrike" spc="-1" dirty="0">
              <a:solidFill>
                <a:srgbClr val="C80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C80A2A"/>
              </a:buClr>
              <a:buSzPct val="80000"/>
              <a:buFont typeface="Lucida Grande"/>
              <a:buChar char="»"/>
            </a:pPr>
            <a:r>
              <a:rPr lang="en-US" sz="2000" b="0" strike="noStrike" spc="-1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Coded using Python</a:t>
            </a:r>
          </a:p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C80A2A"/>
              </a:buClr>
              <a:buSzPct val="80000"/>
              <a:buFont typeface="Lucida Grande"/>
              <a:buChar char="»"/>
            </a:pPr>
            <a:r>
              <a:rPr lang="en-US" sz="2000" b="0" strike="noStrike" spc="-1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110 experiments</a:t>
            </a:r>
            <a:endParaRPr lang="en-US" sz="2000" b="0" strike="noStrike" spc="-1" dirty="0">
              <a:solidFill>
                <a:srgbClr val="C80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C80A2A"/>
              </a:buClr>
              <a:buSzPct val="80000"/>
              <a:buFont typeface="Lucida Grande"/>
              <a:buChar char="»"/>
            </a:pPr>
            <a:r>
              <a:rPr lang="en-US" sz="2000" b="1" strike="noStrike" spc="-1" dirty="0">
                <a:solidFill>
                  <a:srgbClr val="C80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Sleep time: </a:t>
            </a:r>
            <a:r>
              <a:rPr lang="en-US" sz="2000" b="0" strike="noStrike" spc="-1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160 milliseconds</a:t>
            </a:r>
            <a:endParaRPr lang="en-US" sz="2000" b="0" strike="noStrike" spc="-1" dirty="0">
              <a:solidFill>
                <a:srgbClr val="C80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3040" lvl="1" indent="-285480">
              <a:lnSpc>
                <a:spcPct val="100000"/>
              </a:lnSpc>
              <a:spcBef>
                <a:spcPts val="479"/>
              </a:spcBef>
              <a:buClr>
                <a:srgbClr val="C80A2A"/>
              </a:buClr>
              <a:buSzPct val="80000"/>
              <a:buFont typeface="Lucida Grande"/>
              <a:buChar char="»"/>
            </a:pPr>
            <a:r>
              <a:rPr lang="en-US" sz="2000" b="0" strike="noStrike" spc="-1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 in increase of 𝜏</a:t>
            </a:r>
            <a:endParaRPr lang="en-US" sz="2000" b="0" strike="noStrike" spc="-1" dirty="0">
              <a:solidFill>
                <a:srgbClr val="C80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C80A2A"/>
              </a:buClr>
              <a:buSzPct val="80000"/>
              <a:buFont typeface="Lucida Grande"/>
              <a:buChar char="»"/>
            </a:pPr>
            <a:r>
              <a:rPr lang="en-US" sz="2000" b="1" strike="noStrike" spc="-1" dirty="0">
                <a:solidFill>
                  <a:srgbClr val="C80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Average time: </a:t>
            </a:r>
            <a:r>
              <a:rPr lang="en-US" sz="2000" b="0" strike="noStrike" spc="-1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2.985 seconds</a:t>
            </a:r>
            <a:endParaRPr lang="en-US" sz="2000" b="0" strike="noStrike" spc="-1" dirty="0">
              <a:solidFill>
                <a:srgbClr val="C80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C51745-C4CE-7FF7-DED2-A77B603AFA19}"/>
              </a:ext>
            </a:extLst>
          </p:cNvPr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969" b="1969"/>
          <a:stretch/>
        </p:blipFill>
        <p:spPr>
          <a:xfrm>
            <a:off x="5913120" y="1336679"/>
            <a:ext cx="6014360" cy="4921563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961229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EDFBB-DB73-9994-AD5E-B2D2008D3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Distributed coordination for Data communication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BA9D7EF-0417-AABA-244C-21DB2CB82D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Only one transceiver could be used for data communication</a:t>
            </a:r>
          </a:p>
          <a:p>
            <a:r>
              <a:rPr lang="en-US" sz="2000" dirty="0"/>
              <a:t>Need </a:t>
            </a:r>
            <a:r>
              <a:rPr lang="en-US" sz="2000" dirty="0" err="1"/>
              <a:t>LoS</a:t>
            </a:r>
            <a:r>
              <a:rPr lang="en-US" sz="2000" dirty="0"/>
              <a:t> transceiver selection </a:t>
            </a:r>
          </a:p>
          <a:p>
            <a:r>
              <a:rPr lang="en-US" sz="2000" dirty="0" err="1"/>
              <a:t>LoRA</a:t>
            </a:r>
            <a:r>
              <a:rPr lang="en-US" sz="2000" dirty="0"/>
              <a:t> for coordination and </a:t>
            </a:r>
            <a:r>
              <a:rPr lang="en-US" sz="2000" dirty="0" err="1"/>
              <a:t>FsO</a:t>
            </a:r>
            <a:r>
              <a:rPr lang="en-US" sz="2000" dirty="0"/>
              <a:t> for data communication </a:t>
            </a:r>
          </a:p>
          <a:p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94D4D5-6AAC-8525-C2FA-7F11FB65257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0400" y="4455960"/>
            <a:ext cx="6400800" cy="1855940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951547D6-DF2A-2352-11EC-422EF575BD86}"/>
              </a:ext>
            </a:extLst>
          </p:cNvPr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/>
        </p:blipFill>
        <p:spPr>
          <a:xfrm>
            <a:off x="7061200" y="3332480"/>
            <a:ext cx="5222240" cy="352552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665937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C7F4CD8-FB34-E3AB-D100-C7EF576E9E7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0127" y="0"/>
            <a:ext cx="6649505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DBA0F88-72A4-4C59-367E-C788DB9D035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77280" y="1960393"/>
            <a:ext cx="6014719" cy="4350924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5726390F-A546-010B-D1B4-AA6C4855B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9632" y="317415"/>
            <a:ext cx="4092048" cy="1325563"/>
          </a:xfrm>
        </p:spPr>
        <p:txBody>
          <a:bodyPr/>
          <a:lstStyle/>
          <a:p>
            <a:r>
              <a:rPr lang="en-US" dirty="0"/>
              <a:t>Handshake with Waiting </a:t>
            </a:r>
          </a:p>
        </p:txBody>
      </p:sp>
    </p:spTree>
    <p:extLst>
      <p:ext uri="{BB962C8B-B14F-4D97-AF65-F5344CB8AC3E}">
        <p14:creationId xmlns:p14="http://schemas.microsoft.com/office/powerpoint/2010/main" val="24532682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94C95A-EB30-BD7D-4DBF-E64089858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 Results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6595A2B-7C4C-7347-3ABC-08C1E8BD0ED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417" y="2042160"/>
            <a:ext cx="12179187" cy="376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0885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2C846-0BA1-B997-94A3-6DEB41D39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1A6BAE-9B02-E594-B9EE-112027D34F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Presents a design for a 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multi-hop wireless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mesh network using directional communications 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Each node is equipped with multiple directional transceivers for 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electronic beam-switching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Long-range low data rate omni channel for distributed coordination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Propose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LoS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discovery protocol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Propose waiting-based handshaking protocol for data communication 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Validation on a state-of-the-art prototype using COTS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7507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1ED5A-7413-9F79-D3DF-BD1955956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Directional Communication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0FB226-63F6-8F77-7BE0-A8EE6A73A3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pPr marL="343080" indent="-342720">
              <a:lnSpc>
                <a:spcPct val="100000"/>
              </a:lnSpc>
              <a:spcBef>
                <a:spcPts val="400"/>
              </a:spcBef>
              <a:buClr>
                <a:srgbClr val="C80A2A"/>
              </a:buClr>
              <a:buSzPct val="80000"/>
              <a:buFont typeface="Lucida Grande"/>
              <a:buChar char="»"/>
            </a:pPr>
            <a:r>
              <a:rPr lang="en-US" sz="2000" b="0" strike="noStrike" spc="-1" dirty="0">
                <a:solidFill>
                  <a:srgbClr val="404040"/>
                </a:solidFill>
                <a:latin typeface="Arial"/>
              </a:rPr>
              <a:t>Demand for high-speed data transfer</a:t>
            </a:r>
            <a:endParaRPr lang="en-US" sz="2000" b="0" strike="noStrike" spc="-1" dirty="0"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400"/>
              </a:spcBef>
              <a:buClr>
                <a:srgbClr val="C80A2A"/>
              </a:buClr>
              <a:buSzPct val="80000"/>
              <a:buFont typeface="Lucida Grande"/>
              <a:buChar char="»"/>
            </a:pPr>
            <a:r>
              <a:rPr lang="en-US" sz="2000" b="0" strike="noStrike" spc="-1" dirty="0">
                <a:solidFill>
                  <a:srgbClr val="404040"/>
                </a:solidFill>
                <a:latin typeface="Arial"/>
              </a:rPr>
              <a:t>Wi-Fi and RF cannot keep up</a:t>
            </a:r>
            <a:endParaRPr lang="en-US" sz="2000" b="0" strike="noStrike" spc="-1" dirty="0"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400"/>
              </a:spcBef>
              <a:buClr>
                <a:srgbClr val="C80A2A"/>
              </a:buClr>
              <a:buSzPct val="80000"/>
              <a:buFont typeface="Lucida Grande"/>
              <a:buChar char="»"/>
            </a:pPr>
            <a:r>
              <a:rPr lang="en-US" sz="2000" b="0" strike="noStrike" spc="-1" dirty="0">
                <a:solidFill>
                  <a:srgbClr val="404040"/>
                </a:solidFill>
                <a:latin typeface="Arial"/>
              </a:rPr>
              <a:t>Direction antennas provide:</a:t>
            </a:r>
            <a:endParaRPr lang="en-US" sz="2000" b="0" strike="noStrike" spc="-1" dirty="0">
              <a:latin typeface="Arial"/>
            </a:endParaRPr>
          </a:p>
          <a:p>
            <a:pPr marL="743040" lvl="1" indent="-285480">
              <a:lnSpc>
                <a:spcPct val="100000"/>
              </a:lnSpc>
              <a:spcBef>
                <a:spcPts val="400"/>
              </a:spcBef>
              <a:buClr>
                <a:srgbClr val="C80A2A"/>
              </a:buClr>
              <a:buSzPct val="80000"/>
              <a:buFont typeface="Lucida Grande"/>
              <a:buChar char="»"/>
            </a:pPr>
            <a:r>
              <a:rPr lang="en-US" sz="2000" b="0" strike="noStrike" spc="-1" dirty="0">
                <a:solidFill>
                  <a:srgbClr val="404040"/>
                </a:solidFill>
                <a:latin typeface="Arial"/>
              </a:rPr>
              <a:t>High bit rate</a:t>
            </a:r>
            <a:endParaRPr lang="en-US" sz="2000" b="0" strike="noStrike" spc="-1" dirty="0">
              <a:latin typeface="Arial"/>
            </a:endParaRPr>
          </a:p>
          <a:p>
            <a:pPr marL="743040" lvl="1" indent="-285480">
              <a:lnSpc>
                <a:spcPct val="100000"/>
              </a:lnSpc>
              <a:spcBef>
                <a:spcPts val="400"/>
              </a:spcBef>
              <a:buClr>
                <a:srgbClr val="C80A2A"/>
              </a:buClr>
              <a:buSzPct val="80000"/>
              <a:buFont typeface="Lucida Grande"/>
              <a:buChar char="»"/>
            </a:pPr>
            <a:r>
              <a:rPr lang="en-US" sz="2000" b="0" strike="noStrike" spc="-1" dirty="0">
                <a:solidFill>
                  <a:srgbClr val="404040"/>
                </a:solidFill>
                <a:latin typeface="Arial"/>
              </a:rPr>
              <a:t>High gain</a:t>
            </a:r>
            <a:endParaRPr lang="en-US" sz="2000" b="0" strike="noStrike" spc="-1" dirty="0">
              <a:latin typeface="Arial"/>
            </a:endParaRPr>
          </a:p>
          <a:p>
            <a:pPr marL="743040" lvl="1" indent="-285480">
              <a:lnSpc>
                <a:spcPct val="100000"/>
              </a:lnSpc>
              <a:spcBef>
                <a:spcPts val="400"/>
              </a:spcBef>
              <a:buClr>
                <a:srgbClr val="C80A2A"/>
              </a:buClr>
              <a:buSzPct val="80000"/>
              <a:buFont typeface="Lucida Grande"/>
              <a:buChar char="»"/>
            </a:pPr>
            <a:r>
              <a:rPr lang="en-US" sz="2000" b="0" strike="noStrike" spc="-1" dirty="0">
                <a:solidFill>
                  <a:srgbClr val="404040"/>
                </a:solidFill>
                <a:latin typeface="Arial"/>
              </a:rPr>
              <a:t>Security</a:t>
            </a:r>
            <a:endParaRPr lang="en-US" sz="2000" b="0" strike="noStrike" spc="-1" dirty="0">
              <a:latin typeface="Arial"/>
            </a:endParaRPr>
          </a:p>
          <a:p>
            <a:pPr marL="743040" lvl="1" indent="-285480">
              <a:lnSpc>
                <a:spcPct val="100000"/>
              </a:lnSpc>
              <a:spcBef>
                <a:spcPts val="400"/>
              </a:spcBef>
              <a:buClr>
                <a:srgbClr val="C80A2A"/>
              </a:buClr>
              <a:buSzPct val="80000"/>
              <a:buFont typeface="Lucida Grande"/>
              <a:buChar char="»"/>
            </a:pPr>
            <a:r>
              <a:rPr lang="en-US" sz="2000" b="0" strike="noStrike" spc="-1" dirty="0">
                <a:solidFill>
                  <a:srgbClr val="404040"/>
                </a:solidFill>
                <a:latin typeface="Arial"/>
              </a:rPr>
              <a:t>Minimizes packet collision</a:t>
            </a:r>
            <a:endParaRPr lang="en-US" sz="2000" b="0" strike="noStrike" spc="-1" dirty="0">
              <a:latin typeface="Arial"/>
            </a:endParaRPr>
          </a:p>
          <a:p>
            <a:pPr marL="743040" lvl="1" indent="-285480">
              <a:lnSpc>
                <a:spcPct val="100000"/>
              </a:lnSpc>
              <a:spcBef>
                <a:spcPts val="400"/>
              </a:spcBef>
              <a:buClr>
                <a:srgbClr val="C80A2A"/>
              </a:buClr>
              <a:buSzPct val="80000"/>
              <a:buFont typeface="Lucida Grande"/>
              <a:buChar char="»"/>
            </a:pPr>
            <a:r>
              <a:rPr lang="en-US" sz="2000" b="0" strike="noStrike" spc="-1" dirty="0">
                <a:solidFill>
                  <a:srgbClr val="404040"/>
                </a:solidFill>
                <a:latin typeface="Arial"/>
              </a:rPr>
              <a:t>Spatial reuse enable higher bandwidth</a:t>
            </a:r>
            <a:endParaRPr lang="en-US" sz="2000" b="0" strike="noStrike" spc="-1" dirty="0">
              <a:latin typeface="Arial"/>
            </a:endParaRPr>
          </a:p>
          <a:p>
            <a:endParaRPr lang="en-US" dirty="0"/>
          </a:p>
        </p:txBody>
      </p:sp>
      <p:pic>
        <p:nvPicPr>
          <p:cNvPr id="5" name="Picture 9" descr="Diagram&#10;&#10;Description automatically generated">
            <a:extLst>
              <a:ext uri="{FF2B5EF4-FFF2-40B4-BE49-F238E27FC236}">
                <a16:creationId xmlns:a16="http://schemas.microsoft.com/office/drawing/2014/main" id="{99CA686F-1517-B01B-70C6-ED885AECD5BF}"/>
              </a:ext>
            </a:extLst>
          </p:cNvPr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/>
        </p:blipFill>
        <p:spPr>
          <a:xfrm>
            <a:off x="7026033" y="2474400"/>
            <a:ext cx="4920840" cy="250416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463368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74877-8830-2427-FA24-9FFAA5765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Electronically Steerable Optical Mesh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EEF26-0937-E618-0FCB-D38D52A54D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430521" cy="4351338"/>
          </a:xfrm>
        </p:spPr>
        <p:txBody>
          <a:bodyPr/>
          <a:lstStyle/>
          <a:p>
            <a:pPr marL="343080" indent="-342720">
              <a:lnSpc>
                <a:spcPct val="100000"/>
              </a:lnSpc>
              <a:spcBef>
                <a:spcPts val="400"/>
              </a:spcBef>
              <a:buClr>
                <a:srgbClr val="C80A2A"/>
              </a:buClr>
              <a:buSzPct val="80000"/>
              <a:buFont typeface="Lucida Grande"/>
              <a:buChar char="»"/>
            </a:pPr>
            <a:r>
              <a:rPr lang="en-US" sz="2000" b="0" strike="noStrike" spc="-1" dirty="0">
                <a:solidFill>
                  <a:srgbClr val="404040"/>
                </a:solidFill>
                <a:latin typeface="Arial"/>
              </a:rPr>
              <a:t>Directional antennas have limited coverage</a:t>
            </a:r>
            <a:endParaRPr lang="en-US" sz="2000" b="0" strike="noStrike" spc="-1" dirty="0">
              <a:latin typeface="Arial"/>
            </a:endParaRPr>
          </a:p>
          <a:p>
            <a:pPr marL="743040" lvl="1" indent="-285480">
              <a:lnSpc>
                <a:spcPct val="100000"/>
              </a:lnSpc>
              <a:spcBef>
                <a:spcPts val="400"/>
              </a:spcBef>
              <a:buClr>
                <a:srgbClr val="C80A2A"/>
              </a:buClr>
              <a:buSzPct val="80000"/>
              <a:buFont typeface="Lucida Grande"/>
              <a:buChar char="»"/>
            </a:pPr>
            <a:r>
              <a:rPr lang="en-US" sz="2000" b="0" strike="noStrike" spc="-1" dirty="0">
                <a:solidFill>
                  <a:srgbClr val="404040"/>
                </a:solidFill>
                <a:latin typeface="Arial"/>
              </a:rPr>
              <a:t>Must be in line-of-sight (LOS) to communicate</a:t>
            </a:r>
            <a:endParaRPr lang="en-US" sz="2000" spc="-1" dirty="0">
              <a:solidFill>
                <a:srgbClr val="404040"/>
              </a:solidFill>
              <a:latin typeface="Arial"/>
            </a:endParaRPr>
          </a:p>
          <a:p>
            <a:pPr marL="285840" indent="-285480">
              <a:spcBef>
                <a:spcPts val="400"/>
              </a:spcBef>
              <a:buClr>
                <a:srgbClr val="C80A2A"/>
              </a:buClr>
              <a:buSzPct val="80000"/>
              <a:buFont typeface="Lucida Grande"/>
              <a:buChar char="»"/>
            </a:pPr>
            <a:r>
              <a:rPr lang="en-US" sz="2000" b="0" strike="noStrike" spc="-1" dirty="0">
                <a:solidFill>
                  <a:srgbClr val="404040"/>
                </a:solidFill>
                <a:latin typeface="Arial"/>
              </a:rPr>
              <a:t>Distributed coordination </a:t>
            </a:r>
          </a:p>
          <a:p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E5AD9E47-72FA-A32D-6DC7-7D16CE5B15A4}"/>
              </a:ext>
            </a:extLst>
          </p:cNvPr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242" b="3242"/>
          <a:stretch/>
        </p:blipFill>
        <p:spPr>
          <a:xfrm>
            <a:off x="6268721" y="1625421"/>
            <a:ext cx="5923280" cy="4551542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653090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F778B4-A390-2EB7-0F14-091A4ACB7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Model Assumptions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C7A6C582-F10D-13D2-4E81-56FBA33C40B8}"/>
              </a:ext>
            </a:extLst>
          </p:cNvPr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/>
        </p:blipFill>
        <p:spPr>
          <a:xfrm>
            <a:off x="6004560" y="1825624"/>
            <a:ext cx="6187440" cy="4239735"/>
          </a:xfrm>
          <a:prstGeom prst="rect">
            <a:avLst/>
          </a:prstGeom>
          <a:ln>
            <a:noFill/>
          </a:ln>
        </p:spPr>
      </p:pic>
      <p:sp>
        <p:nvSpPr>
          <p:cNvPr id="5" name="CustomShape 5">
            <a:extLst>
              <a:ext uri="{FF2B5EF4-FFF2-40B4-BE49-F238E27FC236}">
                <a16:creationId xmlns:a16="http://schemas.microsoft.com/office/drawing/2014/main" id="{696628B7-25E8-7552-96D7-519FB455E0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5296"/>
            <a:ext cx="5283200" cy="435133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343080" indent="-342720">
              <a:lnSpc>
                <a:spcPct val="100000"/>
              </a:lnSpc>
              <a:spcBef>
                <a:spcPts val="400"/>
              </a:spcBef>
              <a:buClr>
                <a:srgbClr val="C80A2A"/>
              </a:buClr>
              <a:buSzPct val="80000"/>
              <a:buFont typeface="Lucida Grande"/>
              <a:buChar char="»"/>
            </a:pPr>
            <a:r>
              <a:rPr lang="en-US" sz="2000" b="1" strike="noStrike" spc="-1" dirty="0">
                <a:solidFill>
                  <a:srgbClr val="C80A2A"/>
                </a:solidFill>
                <a:latin typeface="Arial"/>
              </a:rPr>
              <a:t>Nodes</a:t>
            </a:r>
            <a:r>
              <a:rPr lang="en-US" sz="2000" b="0" strike="noStrike" spc="-1" dirty="0">
                <a:solidFill>
                  <a:srgbClr val="C80A2A"/>
                </a:solidFill>
                <a:latin typeface="Arial"/>
              </a:rPr>
              <a:t>: </a:t>
            </a:r>
            <a:r>
              <a:rPr lang="en-US" sz="2000" b="0" strike="noStrike" spc="-1" dirty="0">
                <a:solidFill>
                  <a:srgbClr val="000000"/>
                </a:solidFill>
                <a:latin typeface="Arial"/>
              </a:rPr>
              <a:t>each node exists in a 2D ad hoc network</a:t>
            </a:r>
            <a:endParaRPr lang="en-US" sz="2000" b="0" strike="noStrike" spc="-1" dirty="0"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400"/>
              </a:spcBef>
              <a:buClr>
                <a:srgbClr val="C80A2A"/>
              </a:buClr>
              <a:buSzPct val="80000"/>
              <a:buFont typeface="Lucida Grande"/>
              <a:buChar char="»"/>
            </a:pPr>
            <a:r>
              <a:rPr lang="en-US" sz="2000" b="1" strike="noStrike" spc="-1" dirty="0">
                <a:solidFill>
                  <a:srgbClr val="C80A2A"/>
                </a:solidFill>
                <a:latin typeface="Arial"/>
              </a:rPr>
              <a:t>Directional transceivers</a:t>
            </a:r>
            <a:endParaRPr lang="en-US" sz="2000" b="0" strike="noStrike" spc="-1" dirty="0"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400"/>
              </a:spcBef>
              <a:buClr>
                <a:srgbClr val="C80A2A"/>
              </a:buClr>
              <a:buSzPct val="80000"/>
              <a:buFont typeface="Lucida Grande"/>
              <a:buChar char="»"/>
            </a:pPr>
            <a:r>
              <a:rPr lang="en-US" sz="2000" b="1" strike="noStrike" spc="-1" dirty="0">
                <a:solidFill>
                  <a:srgbClr val="C80A2A"/>
                </a:solidFill>
                <a:latin typeface="Arial"/>
              </a:rPr>
              <a:t>Electronic beam steering: </a:t>
            </a:r>
            <a:r>
              <a:rPr lang="en-US" sz="2000" b="0" strike="noStrike" spc="-1" dirty="0">
                <a:solidFill>
                  <a:srgbClr val="000000"/>
                </a:solidFill>
                <a:latin typeface="Arial"/>
              </a:rPr>
              <a:t>Activating a specific transceiver at a specific time, determines the direction of transmission/reception</a:t>
            </a:r>
            <a:endParaRPr lang="en-US" sz="2000" b="0" strike="noStrike" spc="-1" dirty="0"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400"/>
              </a:spcBef>
              <a:buClr>
                <a:srgbClr val="C80A2A"/>
              </a:buClr>
              <a:buSzPct val="80000"/>
              <a:buFont typeface="Lucida Grande"/>
              <a:buChar char="»"/>
            </a:pPr>
            <a:r>
              <a:rPr lang="en-US" sz="2000" b="1" strike="noStrike" spc="-1" dirty="0">
                <a:solidFill>
                  <a:srgbClr val="C80A2A"/>
                </a:solidFill>
                <a:latin typeface="Arial"/>
              </a:rPr>
              <a:t>Omni-assisted channel: </a:t>
            </a:r>
            <a:r>
              <a:rPr lang="en-US" sz="2000" b="0" strike="noStrike" spc="-1" dirty="0">
                <a:solidFill>
                  <a:srgbClr val="000000"/>
                </a:solidFill>
                <a:latin typeface="Arial"/>
              </a:rPr>
              <a:t>LoRa is used to synchronize the LOS discovery</a:t>
            </a:r>
            <a:endParaRPr lang="en-US" sz="2000" b="0" strike="noStrike" spc="-1" dirty="0"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400"/>
              </a:spcBef>
              <a:buClr>
                <a:srgbClr val="C80A2A"/>
              </a:buClr>
              <a:buSzPct val="80000"/>
              <a:buFont typeface="Lucida Grande"/>
              <a:buChar char="»"/>
            </a:pPr>
            <a:r>
              <a:rPr lang="en-US" sz="2000" b="1" strike="noStrike" spc="-1" dirty="0">
                <a:solidFill>
                  <a:srgbClr val="C80A2A"/>
                </a:solidFill>
                <a:latin typeface="Arial"/>
              </a:rPr>
              <a:t>Compass</a:t>
            </a:r>
          </a:p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C80A2A"/>
              </a:buClr>
              <a:buSzPct val="80000"/>
              <a:buFont typeface="Lucida Grande"/>
              <a:buChar char="»"/>
            </a:pPr>
            <a:r>
              <a:rPr lang="en-US" sz="2000" b="1" strike="noStrike" spc="-1" dirty="0">
                <a:solidFill>
                  <a:srgbClr val="C80A2A"/>
                </a:solidFill>
                <a:latin typeface="Arial"/>
              </a:rPr>
              <a:t>Number of transceivers</a:t>
            </a:r>
            <a:endParaRPr lang="en-US" sz="2000" b="0" strike="noStrike" spc="-1" dirty="0">
              <a:solidFill>
                <a:srgbClr val="C80A2A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C80A2A"/>
              </a:buClr>
              <a:buSzPct val="80000"/>
              <a:buFont typeface="Lucida Grande"/>
              <a:buChar char="»"/>
            </a:pPr>
            <a:endParaRPr lang="en-US" sz="2000" b="0" strike="noStrike" spc="-1" dirty="0">
              <a:solidFill>
                <a:srgbClr val="C80A2A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C80A2A"/>
              </a:buClr>
              <a:buSzPct val="80000"/>
              <a:buFont typeface="Lucida Grande"/>
              <a:buChar char="»"/>
            </a:pPr>
            <a:r>
              <a:rPr lang="en-US" sz="2000" b="1" strike="noStrike" spc="-1" dirty="0">
                <a:solidFill>
                  <a:srgbClr val="C80A2A"/>
                </a:solidFill>
                <a:latin typeface="Arial"/>
              </a:rPr>
              <a:t>Transceiver angle</a:t>
            </a:r>
          </a:p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C80A2A"/>
              </a:buClr>
              <a:buSzPct val="80000"/>
              <a:buFont typeface="Lucida Grande"/>
              <a:buChar char="»"/>
            </a:pPr>
            <a:r>
              <a:rPr lang="en-US" sz="2000" b="1" strike="noStrike" spc="-1" dirty="0">
                <a:solidFill>
                  <a:srgbClr val="C80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Multi-Hop communication </a:t>
            </a:r>
            <a:endParaRPr lang="en-US" sz="2000" b="0" strike="noStrike" spc="-1" dirty="0">
              <a:solidFill>
                <a:srgbClr val="C80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b="0" strike="noStrike" spc="-1" dirty="0">
              <a:solidFill>
                <a:srgbClr val="C80A2A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400"/>
              </a:spcBef>
              <a:buClr>
                <a:srgbClr val="C80A2A"/>
              </a:buClr>
              <a:buSzPct val="80000"/>
              <a:buFont typeface="Lucida Grande"/>
              <a:buChar char="»"/>
            </a:pPr>
            <a:endParaRPr lang="en-US" sz="2000" b="0" strike="noStrike" spc="-1" dirty="0">
              <a:latin typeface="Arial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Formula 6">
                <a:extLst>
                  <a:ext uri="{FF2B5EF4-FFF2-40B4-BE49-F238E27FC236}">
                    <a16:creationId xmlns:a16="http://schemas.microsoft.com/office/drawing/2014/main" id="{2B38DF9C-D6EB-B148-E84D-0AE27F01413B}"/>
                  </a:ext>
                </a:extLst>
              </p:cNvPr>
              <p:cNvSpPr txBox="1"/>
              <p:nvPr/>
            </p:nvSpPr>
            <p:spPr>
              <a:xfrm>
                <a:off x="4171400" y="4748640"/>
                <a:ext cx="1435680" cy="676800"/>
              </a:xfrm>
              <a:prstGeom prst="rect">
                <a:avLst/>
              </a:prstGeo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𝑡𝑟</m:t>
                          </m:r>
                        </m:sub>
                      </m:sSub>
                      <m:r>
                        <a:rPr>
                          <a:latin typeface="Cambria Math" panose="02040503050406030204" pitchFamily="18" charset="0"/>
                        </a:rPr>
                        <m:t>=⌈</m:t>
                      </m:r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>
                              <a:latin typeface="Cambria Math" panose="02040503050406030204" pitchFamily="18" charset="0"/>
                            </a:rPr>
                            <m:t>360</m:t>
                          </m:r>
                        </m:num>
                        <m:den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𝛽</m:t>
                          </m:r>
                        </m:den>
                      </m:f>
                      <m:r>
                        <a:rPr>
                          <a:latin typeface="Cambria Math" panose="02040503050406030204" pitchFamily="18" charset="0"/>
                        </a:rPr>
                        <m:t>⌉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8" name="Formula 6">
                <a:extLst>
                  <a:ext uri="{FF2B5EF4-FFF2-40B4-BE49-F238E27FC236}">
                    <a16:creationId xmlns:a16="http://schemas.microsoft.com/office/drawing/2014/main" id="{2B38DF9C-D6EB-B148-E84D-0AE27F0141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1400" y="4748640"/>
                <a:ext cx="1435680" cy="676800"/>
              </a:xfrm>
              <a:prstGeom prst="rect">
                <a:avLst/>
              </a:prstGeom>
              <a:blipFill>
                <a:blip r:embed="rId3"/>
                <a:stretch>
                  <a:fillRect b="-5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Formula 7">
                <a:extLst>
                  <a:ext uri="{FF2B5EF4-FFF2-40B4-BE49-F238E27FC236}">
                    <a16:creationId xmlns:a16="http://schemas.microsoft.com/office/drawing/2014/main" id="{504DDC1A-2FA5-EB70-E790-7723F14DAA0D}"/>
                  </a:ext>
                </a:extLst>
              </p:cNvPr>
              <p:cNvSpPr txBox="1"/>
              <p:nvPr/>
            </p:nvSpPr>
            <p:spPr>
              <a:xfrm>
                <a:off x="3479800" y="5489691"/>
                <a:ext cx="1729800" cy="704520"/>
              </a:xfrm>
              <a:prstGeom prst="rect">
                <a:avLst/>
              </a:prstGeo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×360</m:t>
                          </m:r>
                        </m:num>
                        <m:den>
                          <m:sSub>
                            <m:sSub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𝑡𝑟</m:t>
                              </m:r>
                            </m:sub>
                          </m:sSub>
                        </m:den>
                      </m:f>
                      <m:r>
                        <a:rPr>
                          <a:latin typeface="Cambria Math" panose="02040503050406030204" pitchFamily="18" charset="0"/>
                        </a:rPr>
                        <m:t>+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9" name="Formula 7">
                <a:extLst>
                  <a:ext uri="{FF2B5EF4-FFF2-40B4-BE49-F238E27FC236}">
                    <a16:creationId xmlns:a16="http://schemas.microsoft.com/office/drawing/2014/main" id="{504DDC1A-2FA5-EB70-E790-7723F14DAA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9800" y="5489691"/>
                <a:ext cx="1729800" cy="7045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41491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3AA10BE-4130-3B2A-A2B2-CD3525C23F3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92960" y="3256650"/>
            <a:ext cx="6796071" cy="32362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2129D83-49E1-A76C-0F44-1852F8F0E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71A27E-F473-875A-F463-A7A7CE934A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764519" cy="4351338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Mesh network that enables data transfer among multiple nodes.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Distributed coordination and communication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Per-packet beam scheduling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Enables communication via both single-hop and multi-hop FSO links </a:t>
            </a:r>
          </a:p>
        </p:txBody>
      </p:sp>
    </p:spTree>
    <p:extLst>
      <p:ext uri="{BB962C8B-B14F-4D97-AF65-F5344CB8AC3E}">
        <p14:creationId xmlns:p14="http://schemas.microsoft.com/office/powerpoint/2010/main" val="41626920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CF8BD0F-8A1E-330A-5C86-834E984AB45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87539" y="241639"/>
            <a:ext cx="8194661" cy="6463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4849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18F60D3-6AED-6D29-BEDA-EAE6048F9D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1152" y="0"/>
            <a:ext cx="59896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21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FB88D2C0-43B4-2F07-4876-12AA83015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Prototype using COTS devices</a:t>
            </a:r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40D41142-5241-AE5C-E2F8-1E0C81072782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187960" y="2111819"/>
            <a:ext cx="4114464" cy="3931152"/>
          </a:xfrm>
          <a:prstGeom prst="rect">
            <a:avLst/>
          </a:prstGeom>
          <a:ln>
            <a:noFill/>
          </a:ln>
        </p:spPr>
      </p:pic>
      <p:pic>
        <p:nvPicPr>
          <p:cNvPr id="11" name="Picture 6">
            <a:extLst>
              <a:ext uri="{FF2B5EF4-FFF2-40B4-BE49-F238E27FC236}">
                <a16:creationId xmlns:a16="http://schemas.microsoft.com/office/drawing/2014/main" id="{40029068-F4A7-1753-CE1F-89822E18FC59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4527792" y="2111819"/>
            <a:ext cx="3625440" cy="3932301"/>
          </a:xfrm>
          <a:prstGeom prst="rect">
            <a:avLst/>
          </a:prstGeom>
          <a:ln>
            <a:noFill/>
          </a:ln>
        </p:spPr>
      </p:pic>
      <p:pic>
        <p:nvPicPr>
          <p:cNvPr id="12" name="Picture 8">
            <a:extLst>
              <a:ext uri="{FF2B5EF4-FFF2-40B4-BE49-F238E27FC236}">
                <a16:creationId xmlns:a16="http://schemas.microsoft.com/office/drawing/2014/main" id="{21DBA05D-866F-81EC-933F-A7891E33E974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8378600" y="2111819"/>
            <a:ext cx="3625440" cy="3932301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239029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9B7840-C29F-BED4-B98D-E107EE019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Omi-assisted Neighbor Discovery</a:t>
            </a:r>
          </a:p>
        </p:txBody>
      </p:sp>
      <p:sp>
        <p:nvSpPr>
          <p:cNvPr id="5" name="TextShape 2">
            <a:extLst>
              <a:ext uri="{FF2B5EF4-FFF2-40B4-BE49-F238E27FC236}">
                <a16:creationId xmlns:a16="http://schemas.microsoft.com/office/drawing/2014/main" id="{28DF13FB-7756-E5FD-EEF9-8B892B42FCD1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5796280" cy="4351338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pPr marL="343080" indent="-342720">
              <a:lnSpc>
                <a:spcPct val="100000"/>
              </a:lnSpc>
              <a:spcBef>
                <a:spcPts val="400"/>
              </a:spcBef>
              <a:buClr>
                <a:srgbClr val="C80A2A"/>
              </a:buClr>
              <a:buSzPct val="80000"/>
              <a:buFont typeface="Lucida Grande"/>
              <a:buChar char="»"/>
            </a:pPr>
            <a:r>
              <a:rPr lang="en-US" sz="2000" b="0" strike="noStrike" spc="-1" dirty="0">
                <a:solidFill>
                  <a:srgbClr val="404040"/>
                </a:solidFill>
                <a:latin typeface="Arial"/>
              </a:rPr>
              <a:t>Omni-assisted channel</a:t>
            </a:r>
            <a:endParaRPr lang="en-US" sz="2000" b="0" strike="noStrike" spc="-1" dirty="0">
              <a:solidFill>
                <a:srgbClr val="C80A2A"/>
              </a:solidFill>
              <a:latin typeface="Calibri"/>
            </a:endParaRPr>
          </a:p>
          <a:p>
            <a:pPr marL="743040" lvl="1" indent="-285480">
              <a:lnSpc>
                <a:spcPct val="100000"/>
              </a:lnSpc>
              <a:spcBef>
                <a:spcPts val="400"/>
              </a:spcBef>
              <a:buClr>
                <a:srgbClr val="C80A2A"/>
              </a:buClr>
              <a:buSzPct val="80000"/>
              <a:buFont typeface="Lucida Grande"/>
              <a:buChar char="»"/>
            </a:pPr>
            <a:r>
              <a:rPr lang="en-US" sz="2000" b="0" strike="noStrike" spc="-1" dirty="0">
                <a:solidFill>
                  <a:srgbClr val="404040"/>
                </a:solidFill>
                <a:latin typeface="Arial"/>
              </a:rPr>
              <a:t>Long Range omnidirectional channel(</a:t>
            </a:r>
            <a:r>
              <a:rPr lang="en-US" sz="2000" b="0" strike="noStrike" spc="-1" dirty="0">
                <a:solidFill>
                  <a:srgbClr val="C80A2A"/>
                </a:solidFill>
                <a:latin typeface="Arial"/>
              </a:rPr>
              <a:t>LoRa</a:t>
            </a:r>
            <a:r>
              <a:rPr lang="en-US" sz="2000" b="0" strike="noStrike" spc="-1" dirty="0">
                <a:solidFill>
                  <a:srgbClr val="404040"/>
                </a:solidFill>
                <a:latin typeface="Arial"/>
              </a:rPr>
              <a:t>)</a:t>
            </a:r>
          </a:p>
          <a:p>
            <a:pPr marL="743040" lvl="1" indent="-285480">
              <a:lnSpc>
                <a:spcPct val="100000"/>
              </a:lnSpc>
              <a:spcBef>
                <a:spcPts val="400"/>
              </a:spcBef>
              <a:buClr>
                <a:srgbClr val="C80A2A"/>
              </a:buClr>
              <a:buSzPct val="80000"/>
              <a:buFont typeface="Lucida Grande"/>
              <a:buChar char="»"/>
            </a:pPr>
            <a:r>
              <a:rPr lang="en-US" sz="2000" b="0" strike="noStrike" spc="-1" dirty="0">
                <a:solidFill>
                  <a:srgbClr val="404040"/>
                </a:solidFill>
                <a:latin typeface="Arial"/>
              </a:rPr>
              <a:t>Can communicate with very low SNR</a:t>
            </a:r>
            <a:endParaRPr lang="en-US" sz="2000" b="0" strike="noStrike" spc="-1" dirty="0">
              <a:solidFill>
                <a:srgbClr val="C80A2A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400"/>
              </a:spcBef>
              <a:buClr>
                <a:srgbClr val="C80A2A"/>
              </a:buClr>
              <a:buSzPct val="80000"/>
              <a:buFont typeface="Lucida Grande"/>
              <a:buChar char="»"/>
            </a:pPr>
            <a:r>
              <a:rPr lang="en-US" sz="2000" b="0" strike="noStrike" spc="-1" dirty="0">
                <a:solidFill>
                  <a:srgbClr val="404040"/>
                </a:solidFill>
                <a:latin typeface="Arial"/>
              </a:rPr>
              <a:t>Discovery method </a:t>
            </a:r>
            <a:r>
              <a:rPr lang="en-US" sz="2000" b="0" i="1" strike="noStrike" spc="-1" dirty="0">
                <a:solidFill>
                  <a:srgbClr val="404040"/>
                </a:solidFill>
                <a:latin typeface="Arial"/>
              </a:rPr>
              <a:t>guarantees</a:t>
            </a:r>
            <a:r>
              <a:rPr lang="en-US" sz="2000" b="0" strike="noStrike" spc="-1" dirty="0">
                <a:solidFill>
                  <a:srgbClr val="404040"/>
                </a:solidFill>
                <a:latin typeface="Arial"/>
              </a:rPr>
              <a:t> neighbor discovery within one 360° beam sweep. </a:t>
            </a:r>
            <a:endParaRPr lang="en-US" sz="2000" b="0" strike="noStrike" spc="-1" dirty="0">
              <a:solidFill>
                <a:srgbClr val="C80A2A"/>
              </a:solidFill>
              <a:latin typeface="Calibri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D38D2E14-6AC8-FFF7-2B91-C58EA60A4BDC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6289040" y="1253331"/>
            <a:ext cx="5987240" cy="493591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751179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339</Words>
  <Application>Microsoft Macintosh PowerPoint</Application>
  <PresentationFormat>Widescreen</PresentationFormat>
  <Paragraphs>59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Aptos</vt:lpstr>
      <vt:lpstr>Aptos Display</vt:lpstr>
      <vt:lpstr>Arial</vt:lpstr>
      <vt:lpstr>Calibri</vt:lpstr>
      <vt:lpstr>Cambria Math</vt:lpstr>
      <vt:lpstr>Lucida Grande</vt:lpstr>
      <vt:lpstr>Office Theme</vt:lpstr>
      <vt:lpstr>Electronically Steerable Mobile Optical-Wireless Mesh-Network</vt:lpstr>
      <vt:lpstr>Directional Communication</vt:lpstr>
      <vt:lpstr>Electronically Steerable Optical Mesh </vt:lpstr>
      <vt:lpstr> Model Assumptions</vt:lpstr>
      <vt:lpstr>Goals</vt:lpstr>
      <vt:lpstr>PowerPoint Presentation</vt:lpstr>
      <vt:lpstr>PowerPoint Presentation</vt:lpstr>
      <vt:lpstr>System Prototype using COTS devices</vt:lpstr>
      <vt:lpstr>Omi-assisted Neighbor Discovery</vt:lpstr>
      <vt:lpstr>Neighbor Discovery Time</vt:lpstr>
      <vt:lpstr>Distributed coordination for Data communication</vt:lpstr>
      <vt:lpstr>Handshake with Waiting </vt:lpstr>
      <vt:lpstr>Experiment Results </vt:lpstr>
      <vt:lpstr>Conclusion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Mack Hough</dc:creator>
  <cp:lastModifiedBy>Microsoft Office User</cp:lastModifiedBy>
  <cp:revision>3</cp:revision>
  <dcterms:created xsi:type="dcterms:W3CDTF">2024-02-28T20:33:15Z</dcterms:created>
  <dcterms:modified xsi:type="dcterms:W3CDTF">2024-04-17T13:11:34Z</dcterms:modified>
</cp:coreProperties>
</file>