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354" r:id="rId4"/>
    <p:sldId id="371" r:id="rId5"/>
    <p:sldId id="355" r:id="rId6"/>
    <p:sldId id="347" r:id="rId7"/>
    <p:sldId id="373" r:id="rId8"/>
    <p:sldId id="356" r:id="rId9"/>
    <p:sldId id="349" r:id="rId10"/>
    <p:sldId id="357" r:id="rId11"/>
    <p:sldId id="358" r:id="rId12"/>
    <p:sldId id="350" r:id="rId13"/>
    <p:sldId id="360" r:id="rId14"/>
    <p:sldId id="361" r:id="rId15"/>
    <p:sldId id="352" r:id="rId16"/>
    <p:sldId id="362" r:id="rId17"/>
    <p:sldId id="363" r:id="rId18"/>
    <p:sldId id="364" r:id="rId19"/>
    <p:sldId id="365" r:id="rId20"/>
    <p:sldId id="351" r:id="rId21"/>
    <p:sldId id="366" r:id="rId22"/>
    <p:sldId id="367" r:id="rId23"/>
    <p:sldId id="368" r:id="rId24"/>
    <p:sldId id="353" r:id="rId25"/>
    <p:sldId id="369" r:id="rId26"/>
    <p:sldId id="278" r:id="rId27"/>
    <p:sldId id="377" r:id="rId28"/>
    <p:sldId id="374" r:id="rId29"/>
    <p:sldId id="375" r:id="rId30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54"/>
            <p14:sldId id="371"/>
            <p14:sldId id="355"/>
            <p14:sldId id="347"/>
            <p14:sldId id="373"/>
            <p14:sldId id="356"/>
            <p14:sldId id="349"/>
            <p14:sldId id="357"/>
            <p14:sldId id="358"/>
            <p14:sldId id="350"/>
            <p14:sldId id="360"/>
            <p14:sldId id="361"/>
            <p14:sldId id="352"/>
            <p14:sldId id="362"/>
            <p14:sldId id="363"/>
            <p14:sldId id="364"/>
            <p14:sldId id="365"/>
            <p14:sldId id="351"/>
            <p14:sldId id="366"/>
            <p14:sldId id="367"/>
            <p14:sldId id="368"/>
            <p14:sldId id="353"/>
            <p14:sldId id="369"/>
            <p14:sldId id="278"/>
            <p14:sldId id="377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3399"/>
    <a:srgbClr val="800000"/>
    <a:srgbClr val="DDDDDD"/>
    <a:srgbClr val="FFFFA3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 autoAdjust="0"/>
    <p:restoredTop sz="95238" autoAdjust="0"/>
  </p:normalViewPr>
  <p:slideViewPr>
    <p:cSldViewPr>
      <p:cViewPr>
        <p:scale>
          <a:sx n="100" d="100"/>
          <a:sy n="100" d="100"/>
        </p:scale>
        <p:origin x="96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146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4495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MILCOM 2015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7825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48200" y="377825"/>
            <a:ext cx="1905000" cy="122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90421" y="656604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MILCOM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26278" y="6561826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 Bhunia, M Khan,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r>
              <a:rPr lang="en-US" sz="1400" dirty="0" smtClean="0">
                <a:solidFill>
                  <a:schemeClr val="bg1"/>
                </a:solidFill>
              </a:rPr>
              <a:t>, M </a:t>
            </a:r>
            <a:r>
              <a:rPr lang="en-US" sz="1400" dirty="0" err="1" smtClean="0">
                <a:solidFill>
                  <a:schemeClr val="bg1"/>
                </a:solidFill>
              </a:rPr>
              <a:t>Yuksel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3000" y="-2977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Discovery for Highly Directional Full Duplex RF/FSO Transceivers</a:t>
            </a:r>
            <a:endParaRPr lang="en-US" sz="1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9700" y="5105400"/>
            <a:ext cx="1031725" cy="1374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1371600"/>
          </a:xfrm>
        </p:spPr>
        <p:txBody>
          <a:bodyPr/>
          <a:lstStyle/>
          <a:p>
            <a:r>
              <a:rPr lang="en-US" dirty="0"/>
              <a:t>LOS Discovery for Highly Directional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 </a:t>
            </a:r>
            <a:r>
              <a:rPr lang="en-US" dirty="0"/>
              <a:t>Duplex RF/FSO Transceivers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17874" cy="533400"/>
          </a:xfrm>
        </p:spPr>
        <p:txBody>
          <a:bodyPr/>
          <a:lstStyle/>
          <a:p>
            <a:r>
              <a:rPr lang="en-US" dirty="0" smtClean="0"/>
              <a:t>S Bhunia, M Khan, S </a:t>
            </a:r>
            <a:r>
              <a:rPr lang="en-US" dirty="0" err="1" smtClean="0"/>
              <a:t>Sengupta</a:t>
            </a:r>
            <a:r>
              <a:rPr lang="en-US" dirty="0" smtClean="0"/>
              <a:t> and M </a:t>
            </a:r>
            <a:r>
              <a:rPr lang="en-US" dirty="0" err="1" smtClean="0"/>
              <a:t>Yuksel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657600"/>
            <a:ext cx="9117874" cy="4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0" kern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by continuation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66306"/>
            <a:ext cx="3352800" cy="4958293"/>
          </a:xfrm>
        </p:spPr>
        <p:txBody>
          <a:bodyPr/>
          <a:lstStyle/>
          <a:p>
            <a:r>
              <a:rPr lang="en-US" dirty="0" smtClean="0"/>
              <a:t>Rotate transceivers</a:t>
            </a:r>
          </a:p>
          <a:p>
            <a:r>
              <a:rPr lang="en-US" dirty="0" smtClean="0"/>
              <a:t>Random angular speed</a:t>
            </a:r>
          </a:p>
          <a:p>
            <a:r>
              <a:rPr lang="en-US" dirty="0" smtClean="0"/>
              <a:t>Both send beacons</a:t>
            </a:r>
          </a:p>
          <a:p>
            <a:r>
              <a:rPr lang="en-US" dirty="0" smtClean="0"/>
              <a:t>Wait for 3-way handshake</a:t>
            </a:r>
          </a:p>
          <a:p>
            <a:r>
              <a:rPr lang="en-US" dirty="0" smtClean="0"/>
              <a:t>Stop rotation upon completion</a:t>
            </a:r>
          </a:p>
          <a:p>
            <a:r>
              <a:rPr lang="en-US" dirty="0" smtClean="0"/>
              <a:t>Restart if not discover for long time</a:t>
            </a:r>
          </a:p>
          <a:p>
            <a:r>
              <a:rPr lang="en-US" dirty="0" smtClean="0"/>
              <a:t>Asynchronous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66307"/>
            <a:ext cx="4757738" cy="49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5166361" cy="53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298484"/>
            <a:ext cx="6762750" cy="51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EE09-DA8C-4B61-AEB6-A157FE7998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752799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340971" cy="4876800"/>
          </a:xfrm>
        </p:spPr>
        <p:txBody>
          <a:bodyPr/>
          <a:lstStyle/>
          <a:p>
            <a:r>
              <a:rPr lang="en-US" dirty="0" smtClean="0"/>
              <a:t>Two static nodes</a:t>
            </a:r>
          </a:p>
          <a:p>
            <a:r>
              <a:rPr lang="cs-CZ" dirty="0"/>
              <a:t>1112 </a:t>
            </a:r>
            <a:r>
              <a:rPr lang="cs-CZ" dirty="0" err="1" smtClean="0"/>
              <a:t>μs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handshaking</a:t>
            </a:r>
            <a:endParaRPr lang="cs-CZ" dirty="0"/>
          </a:p>
          <a:p>
            <a:r>
              <a:rPr lang="cs-CZ" dirty="0" smtClean="0"/>
              <a:t>F</a:t>
            </a:r>
            <a:r>
              <a:rPr lang="en-US" dirty="0" err="1" smtClean="0"/>
              <a:t>rame</a:t>
            </a:r>
            <a:r>
              <a:rPr lang="en-US" dirty="0" smtClean="0"/>
              <a:t> structure similar to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Data rate of 1Mbps</a:t>
            </a:r>
          </a:p>
          <a:p>
            <a:r>
              <a:rPr lang="en-US" dirty="0" smtClean="0"/>
              <a:t>1,000,000 repetition</a:t>
            </a:r>
          </a:p>
          <a:p>
            <a:r>
              <a:rPr lang="en-US" dirty="0" smtClean="0"/>
              <a:t>Four divergence angles (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Determines reset time</a:t>
            </a:r>
          </a:p>
          <a:p>
            <a:r>
              <a:rPr lang="en-US" dirty="0" smtClean="0"/>
              <a:t>Effect of Processing delay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71" y="457200"/>
            <a:ext cx="3627372" cy="3068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71" y="3476667"/>
            <a:ext cx="3494929" cy="29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467225" cy="4876800"/>
          </a:xfrm>
        </p:spPr>
        <p:txBody>
          <a:bodyPr/>
          <a:lstStyle/>
          <a:p>
            <a:r>
              <a:rPr lang="en-US" dirty="0" smtClean="0"/>
              <a:t>Hard boundary of angular speed is not optimal</a:t>
            </a:r>
          </a:p>
          <a:p>
            <a:r>
              <a:rPr lang="en-US" dirty="0" smtClean="0"/>
              <a:t>Boundaries are chosen from simulation</a:t>
            </a:r>
          </a:p>
          <a:p>
            <a:endParaRPr lang="en-US" dirty="0" smtClean="0"/>
          </a:p>
          <a:p>
            <a:r>
              <a:rPr lang="en-US" dirty="0" smtClean="0"/>
              <a:t>Divergence angle of 3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The optimal point lie in the blue region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361950"/>
            <a:ext cx="3505200" cy="2919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3314306"/>
            <a:ext cx="3592739" cy="31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295400"/>
            <a:ext cx="76680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optimal </a:t>
            </a:r>
            <a:r>
              <a:rPr lang="el-GR" dirty="0"/>
              <a:t>α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624" y="1447800"/>
            <a:ext cx="4219575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Simulation for mobile node</a:t>
            </a:r>
          </a:p>
          <a:p>
            <a:r>
              <a:rPr lang="en-US" dirty="0" smtClean="0"/>
              <a:t>Divergence angle of 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</a:p>
          <a:p>
            <a:r>
              <a:rPr lang="en-US" dirty="0" smtClean="0"/>
              <a:t>Varying </a:t>
            </a:r>
            <a:r>
              <a:rPr lang="el-GR" dirty="0"/>
              <a:t>α </a:t>
            </a:r>
          </a:p>
          <a:p>
            <a:r>
              <a:rPr lang="en-US" dirty="0" smtClean="0"/>
              <a:t>Here optimal </a:t>
            </a:r>
            <a:r>
              <a:rPr lang="el-GR" dirty="0"/>
              <a:t>α </a:t>
            </a:r>
            <a:r>
              <a:rPr lang="en-US" dirty="0" smtClean="0"/>
              <a:t>is 0.06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391025" cy="38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32141"/>
            <a:ext cx="5181600" cy="50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snapshot of the experiment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EE09-DA8C-4B61-AEB6-A157FE7998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4" y="1358376"/>
            <a:ext cx="5943600" cy="49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762000"/>
          </a:xfrm>
        </p:spPr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EE09-DA8C-4B61-AEB6-A157FE7998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36" y="303197"/>
            <a:ext cx="4362450" cy="3566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07" y="3848150"/>
            <a:ext cx="4104136" cy="26241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447800"/>
            <a:ext cx="3767707" cy="4876800"/>
          </a:xfrm>
          <a:prstGeom prst="rect">
            <a:avLst/>
          </a:prstGeom>
        </p:spPr>
        <p:txBody>
          <a:bodyPr/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IR transmitter</a:t>
            </a:r>
          </a:p>
          <a:p>
            <a:r>
              <a:rPr lang="el-GR" b="0" kern="0" dirty="0" smtClean="0"/>
              <a:t> </a:t>
            </a:r>
            <a:r>
              <a:rPr lang="en-US" b="0" kern="0" dirty="0" smtClean="0"/>
              <a:t>divergence </a:t>
            </a:r>
            <a:r>
              <a:rPr lang="en-US" b="0" kern="0" dirty="0"/>
              <a:t>angle of </a:t>
            </a:r>
            <a:r>
              <a:rPr lang="en-US" b="0" kern="0" dirty="0" smtClean="0"/>
              <a:t>24</a:t>
            </a:r>
            <a:r>
              <a:rPr lang="en-US" b="0" kern="0" baseline="30000" dirty="0" smtClean="0"/>
              <a:t>o</a:t>
            </a:r>
            <a:endParaRPr lang="en-US" b="0" kern="0" dirty="0" smtClean="0"/>
          </a:p>
          <a:p>
            <a:r>
              <a:rPr lang="en-US" b="0" kern="0" dirty="0" smtClean="0"/>
              <a:t>Transmission time </a:t>
            </a:r>
            <a:r>
              <a:rPr lang="el-GR" b="0" kern="0" dirty="0"/>
              <a:t>48.44 </a:t>
            </a:r>
            <a:r>
              <a:rPr lang="el-GR" b="0" kern="0" dirty="0" err="1"/>
              <a:t>μs</a:t>
            </a:r>
            <a:r>
              <a:rPr lang="el-GR" b="0" kern="0" dirty="0"/>
              <a:t> </a:t>
            </a:r>
          </a:p>
          <a:p>
            <a:r>
              <a:rPr lang="en-US" b="0" kern="0" dirty="0" smtClean="0"/>
              <a:t>Processing time </a:t>
            </a:r>
            <a:r>
              <a:rPr lang="hr-HR" b="0" kern="0" dirty="0"/>
              <a:t>1078.73 </a:t>
            </a:r>
            <a:r>
              <a:rPr lang="hr-HR" b="0" kern="0" dirty="0" err="1"/>
              <a:t>μs</a:t>
            </a:r>
            <a:r>
              <a:rPr lang="hr-HR" b="0" kern="0" dirty="0"/>
              <a:t> </a:t>
            </a:r>
          </a:p>
          <a:p>
            <a:r>
              <a:rPr lang="en-US" b="0" kern="0" dirty="0" smtClean="0"/>
              <a:t>Limited angular speed</a:t>
            </a:r>
          </a:p>
          <a:p>
            <a:r>
              <a:rPr lang="en-US" b="0" kern="0" dirty="0" smtClean="0"/>
              <a:t>Speed chosen from (0,</a:t>
            </a:r>
            <a:r>
              <a:rPr lang="el-GR" b="0" kern="0" dirty="0"/>
              <a:t> </a:t>
            </a:r>
            <a:r>
              <a:rPr lang="el-GR" b="0" kern="0" dirty="0" err="1" smtClean="0"/>
              <a:t>ω</a:t>
            </a:r>
            <a:r>
              <a:rPr lang="el-GR" b="0" kern="0" baseline="-25000" dirty="0" err="1" smtClean="0"/>
              <a:t>max</a:t>
            </a:r>
            <a:r>
              <a:rPr lang="en-US" b="0" kern="0" dirty="0" smtClean="0"/>
              <a:t>)</a:t>
            </a:r>
          </a:p>
          <a:p>
            <a:r>
              <a:rPr lang="en-US" b="0" kern="0" dirty="0" smtClean="0"/>
              <a:t>Average discovery time 8.53s</a:t>
            </a:r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0349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/>
              <a:t>a novel approach for discovering a neighbor </a:t>
            </a:r>
            <a:endParaRPr lang="en-US" dirty="0" smtClean="0"/>
          </a:p>
          <a:p>
            <a:pPr lvl="1"/>
            <a:r>
              <a:rPr lang="en-US" dirty="0" smtClean="0"/>
              <a:t>line-of-sight </a:t>
            </a:r>
            <a:r>
              <a:rPr lang="en-US" dirty="0"/>
              <a:t>(LOS) directional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in band communication</a:t>
            </a:r>
          </a:p>
          <a:p>
            <a:pPr lvl="1"/>
            <a:r>
              <a:rPr lang="en-US" dirty="0"/>
              <a:t>rotate the transceivers and send search signals </a:t>
            </a:r>
          </a:p>
          <a:p>
            <a:pPr lvl="1"/>
            <a:r>
              <a:rPr lang="en-US" dirty="0"/>
              <a:t>method for finding optimal rotational speeds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eset rotational speed after optimal time</a:t>
            </a:r>
          </a:p>
          <a:p>
            <a:pPr lvl="1"/>
            <a:r>
              <a:rPr lang="en-US" dirty="0" smtClean="0"/>
              <a:t>Reasonable discovery period</a:t>
            </a:r>
            <a:endParaRPr lang="en-US" dirty="0"/>
          </a:p>
          <a:p>
            <a:pPr lvl="1"/>
            <a:r>
              <a:rPr lang="en-US" dirty="0" smtClean="0"/>
              <a:t>Works both in stationary </a:t>
            </a:r>
            <a:r>
              <a:rPr lang="en-US" dirty="0"/>
              <a:t>and mobile scenarios </a:t>
            </a:r>
          </a:p>
          <a:p>
            <a:r>
              <a:rPr lang="en-US" dirty="0" smtClean="0"/>
              <a:t> Future directions: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band discovery for 3D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efinement of LOS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816081"/>
            <a:ext cx="6898606" cy="1082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58990"/>
            <a:ext cx="6696075" cy="866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4127499"/>
            <a:ext cx="6756100" cy="1139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0" y="3357490"/>
            <a:ext cx="838200" cy="604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 angular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4876800"/>
          </a:xfrm>
        </p:spPr>
        <p:txBody>
          <a:bodyPr/>
          <a:lstStyle/>
          <a:p>
            <a:r>
              <a:rPr lang="en-US" dirty="0" smtClean="0"/>
              <a:t>If neighbors not discovered for long time reset angular speed (</a:t>
            </a:r>
            <a:r>
              <a:rPr lang="el-GR" dirty="0" smtClean="0"/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Calculate reset time as:</a:t>
            </a:r>
          </a:p>
          <a:p>
            <a:endParaRPr lang="en-US" dirty="0"/>
          </a:p>
          <a:p>
            <a:r>
              <a:rPr lang="en-US" dirty="0" smtClean="0"/>
              <a:t>Optimal reset time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Optimal boundary of angular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93900"/>
            <a:ext cx="4789706" cy="60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781298"/>
            <a:ext cx="36576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53" y="5029200"/>
            <a:ext cx="4343400" cy="11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Transceiver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696200" cy="5181600"/>
          </a:xfrm>
        </p:spPr>
        <p:txBody>
          <a:bodyPr/>
          <a:lstStyle/>
          <a:p>
            <a:r>
              <a:rPr lang="en-US" dirty="0" smtClean="0"/>
              <a:t>Concentrate all the radiation energy in one direction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Directional Radio Frequency (RF)</a:t>
            </a:r>
          </a:p>
          <a:p>
            <a:pPr lvl="1"/>
            <a:r>
              <a:rPr lang="en-US" dirty="0" smtClean="0"/>
              <a:t>Free Space Optical communication (FSO)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Higher gain for signal reception</a:t>
            </a:r>
          </a:p>
          <a:p>
            <a:pPr lvl="1"/>
            <a:r>
              <a:rPr lang="en-US" dirty="0" smtClean="0"/>
              <a:t>Avoid unwanted interference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Need Line of Sight (LOS) orientation</a:t>
            </a:r>
          </a:p>
          <a:p>
            <a:pPr lvl="1"/>
            <a:r>
              <a:rPr lang="en-US" dirty="0" smtClean="0"/>
              <a:t>Complex MAC layer protocol</a:t>
            </a:r>
          </a:p>
          <a:p>
            <a:pPr lvl="1"/>
            <a:r>
              <a:rPr lang="en-US" dirty="0" smtClean="0"/>
              <a:t>Mobility ( such as </a:t>
            </a:r>
            <a:r>
              <a:rPr lang="en-US" dirty="0" err="1" smtClean="0"/>
              <a:t>backbot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Full Duplex Transceivers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3276600"/>
          </a:xfrm>
        </p:spPr>
        <p:txBody>
          <a:bodyPr/>
          <a:lstStyle/>
          <a:p>
            <a:r>
              <a:rPr lang="en-US" dirty="0"/>
              <a:t>Can transmit and </a:t>
            </a:r>
            <a:r>
              <a:rPr lang="en-US" dirty="0" smtClean="0"/>
              <a:t>receive simultaneously on same channel</a:t>
            </a:r>
          </a:p>
          <a:p>
            <a:r>
              <a:rPr lang="en-US" dirty="0" smtClean="0"/>
              <a:t>Transmitter and Receiver oriented in same direction</a:t>
            </a:r>
          </a:p>
          <a:p>
            <a:r>
              <a:rPr lang="en-US" dirty="0" smtClean="0"/>
              <a:t>Complex signal processing to cancel transmitter noise in receiver</a:t>
            </a:r>
          </a:p>
          <a:p>
            <a:r>
              <a:rPr lang="en-US" dirty="0" smtClean="0"/>
              <a:t>Data rate increases significantly</a:t>
            </a:r>
          </a:p>
          <a:p>
            <a:r>
              <a:rPr lang="en-US" dirty="0" smtClean="0"/>
              <a:t>Need sophisticated design to discover LOS of a neighbor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81" y="4533900"/>
            <a:ext cx="40475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Discovery in Directional Transceiver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Discovering LOS between two nodes</a:t>
            </a:r>
          </a:p>
          <a:p>
            <a:pPr lvl="1"/>
            <a:r>
              <a:rPr lang="en-US" dirty="0" smtClean="0"/>
              <a:t>Without any location measurement</a:t>
            </a:r>
          </a:p>
          <a:p>
            <a:pPr lvl="1"/>
            <a:r>
              <a:rPr lang="en-US" dirty="0" smtClean="0"/>
              <a:t>Without any </a:t>
            </a:r>
            <a:r>
              <a:rPr lang="en-US" dirty="0" err="1" smtClean="0"/>
              <a:t>apriori</a:t>
            </a:r>
            <a:r>
              <a:rPr lang="en-US" dirty="0" smtClean="0"/>
              <a:t> knowledge</a:t>
            </a:r>
          </a:p>
          <a:p>
            <a:r>
              <a:rPr lang="en-US" dirty="0" smtClean="0"/>
              <a:t>Contribution:</a:t>
            </a:r>
            <a:endParaRPr lang="en-US" dirty="0"/>
          </a:p>
          <a:p>
            <a:pPr lvl="1"/>
            <a:r>
              <a:rPr lang="en-US" sz="2000" dirty="0" smtClean="0"/>
              <a:t>discover </a:t>
            </a:r>
            <a:r>
              <a:rPr lang="en-US" sz="2000" dirty="0"/>
              <a:t>each other without any knowledge of </a:t>
            </a:r>
            <a:r>
              <a:rPr lang="en-US" sz="2000" dirty="0" smtClean="0"/>
              <a:t>neighbor’s location</a:t>
            </a:r>
          </a:p>
          <a:p>
            <a:pPr lvl="1"/>
            <a:r>
              <a:rPr lang="en-US" sz="2000" dirty="0"/>
              <a:t>chooses angular speed </a:t>
            </a:r>
            <a:r>
              <a:rPr lang="en-US" sz="2000" dirty="0" smtClean="0"/>
              <a:t>randomly and </a:t>
            </a:r>
            <a:r>
              <a:rPr lang="en-US" sz="2000" dirty="0"/>
              <a:t>reinstates </a:t>
            </a:r>
            <a:r>
              <a:rPr lang="en-US" sz="2000" dirty="0" smtClean="0"/>
              <a:t>after </a:t>
            </a:r>
            <a:r>
              <a:rPr lang="en-US" sz="2000" dirty="0"/>
              <a:t>a threshold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2000" dirty="0"/>
              <a:t>mechanism works well for both stationary and </a:t>
            </a:r>
            <a:r>
              <a:rPr lang="en-US" sz="2000" dirty="0" smtClean="0"/>
              <a:t>mobile setting</a:t>
            </a:r>
          </a:p>
          <a:p>
            <a:pPr lvl="1"/>
            <a:r>
              <a:rPr lang="en-US" sz="2000" dirty="0"/>
              <a:t>can be extended to discover </a:t>
            </a:r>
            <a:r>
              <a:rPr lang="en-US" sz="2000" dirty="0" smtClean="0"/>
              <a:t>multiple neighbors</a:t>
            </a:r>
          </a:p>
          <a:p>
            <a:pPr lvl="1"/>
            <a:r>
              <a:rPr lang="en-US" sz="2000" dirty="0"/>
              <a:t>prototype developed using off the shelf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936136" cy="4876800"/>
          </a:xfrm>
        </p:spPr>
        <p:txBody>
          <a:bodyPr/>
          <a:lstStyle/>
          <a:p>
            <a:r>
              <a:rPr lang="en-US" dirty="0">
                <a:latin typeface="Perpetua" charset="0"/>
                <a:ea typeface="Perpetua" charset="0"/>
                <a:cs typeface="Perpetua" charset="0"/>
              </a:rPr>
              <a:t>Two </a:t>
            </a:r>
            <a:r>
              <a:rPr lang="en-US" dirty="0" err="1">
                <a:latin typeface="Perpetua" charset="0"/>
                <a:ea typeface="Perpetua" charset="0"/>
                <a:cs typeface="Perpetua" charset="0"/>
              </a:rPr>
              <a:t>PackBots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 or K-10 Rovers</a:t>
            </a:r>
            <a:endParaRPr lang="en-US" baseline="30000" dirty="0">
              <a:latin typeface="Perpetua" charset="0"/>
              <a:ea typeface="Perpetua" charset="0"/>
              <a:cs typeface="Perpetua" charset="0"/>
            </a:endParaRPr>
          </a:p>
          <a:p>
            <a:r>
              <a:rPr lang="en-US" dirty="0" smtClean="0">
                <a:latin typeface="Perpetua" charset="0"/>
                <a:ea typeface="Perpetua" charset="0"/>
                <a:cs typeface="Perpetua" charset="0"/>
              </a:rPr>
              <a:t>In-band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: No radio or out-of-band channel</a:t>
            </a:r>
          </a:p>
          <a:p>
            <a:r>
              <a:rPr lang="en-US" dirty="0">
                <a:latin typeface="Perpetua" charset="0"/>
                <a:ea typeface="Perpetua" charset="0"/>
                <a:cs typeface="Perpetua" charset="0"/>
              </a:rPr>
              <a:t>GPS-free environment</a:t>
            </a:r>
          </a:p>
          <a:p>
            <a:r>
              <a:rPr lang="en-US" dirty="0">
                <a:latin typeface="Perpetua" charset="0"/>
                <a:ea typeface="Perpetua" charset="0"/>
                <a:cs typeface="Perpetua" charset="0"/>
              </a:rPr>
              <a:t>The </a:t>
            </a:r>
            <a:r>
              <a:rPr lang="en-US" dirty="0" err="1">
                <a:latin typeface="Perpetua" charset="0"/>
                <a:ea typeface="Perpetua" charset="0"/>
                <a:cs typeface="Perpetua" charset="0"/>
              </a:rPr>
              <a:t>PackBot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 was the first remote controlled robot </a:t>
            </a:r>
            <a:r>
              <a:rPr lang="en-US" dirty="0" smtClean="0">
                <a:latin typeface="Perpetua" charset="0"/>
                <a:ea typeface="Perpetua" charset="0"/>
                <a:cs typeface="Perpetua" charset="0"/>
              </a:rPr>
              <a:t>to enter 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the Fukushima nuclear facility after the </a:t>
            </a:r>
            <a:r>
              <a:rPr lang="en-US" dirty="0" smtClean="0">
                <a:latin typeface="Perpetua" charset="0"/>
                <a:ea typeface="Perpetua" charset="0"/>
                <a:cs typeface="Perpetua" charset="0"/>
              </a:rPr>
              <a:t>East Japan 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Earthquake </a:t>
            </a:r>
            <a:r>
              <a:rPr lang="en-US" dirty="0" smtClean="0">
                <a:latin typeface="Perpetua" charset="0"/>
                <a:ea typeface="Perpetua" charset="0"/>
                <a:cs typeface="Perpetua" charset="0"/>
              </a:rPr>
              <a:t>and  tsunami </a:t>
            </a:r>
            <a:r>
              <a:rPr lang="en-US" dirty="0">
                <a:latin typeface="Perpetua" charset="0"/>
                <a:ea typeface="Perpetua" charset="0"/>
                <a:cs typeface="Perpetua" charset="0"/>
              </a:rPr>
              <a:t>in March 2011.</a:t>
            </a:r>
          </a:p>
          <a:p>
            <a:endParaRPr lang="en-US" dirty="0">
              <a:latin typeface="Perpetua" charset="0"/>
              <a:ea typeface="Perpetua" charset="0"/>
              <a:cs typeface="Perpetu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755" y="2063782"/>
            <a:ext cx="1802748" cy="165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6" y="2063783"/>
            <a:ext cx="1828800" cy="165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987" t="11728" r="1135" b="9562"/>
          <a:stretch/>
        </p:blipFill>
        <p:spPr>
          <a:xfrm>
            <a:off x="6248400" y="3886200"/>
            <a:ext cx="1988709" cy="15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1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requirement of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862143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4431</TotalTime>
  <Words>594</Words>
  <Application>Microsoft Macintosh PowerPoint</Application>
  <PresentationFormat>On-screen Show (4:3)</PresentationFormat>
  <Paragraphs>195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Andalus</vt:lpstr>
      <vt:lpstr>Perpetua</vt:lpstr>
      <vt:lpstr>Times New Roman</vt:lpstr>
      <vt:lpstr>Wingdings</vt:lpstr>
      <vt:lpstr>Arial</vt:lpstr>
      <vt:lpstr>UNR-Landscape</vt:lpstr>
      <vt:lpstr>LOS Discovery for Highly Directional  Full Duplex RF/FSO Transceivers</vt:lpstr>
      <vt:lpstr>Outline</vt:lpstr>
      <vt:lpstr>Directional Transceiver</vt:lpstr>
      <vt:lpstr>Directional Full Duplex Transceivers</vt:lpstr>
      <vt:lpstr>Neighbor Discovery in Directional Transceiver</vt:lpstr>
      <vt:lpstr>Outline</vt:lpstr>
      <vt:lpstr>Application</vt:lpstr>
      <vt:lpstr>Strict requirement of LOS</vt:lpstr>
      <vt:lpstr>Outline</vt:lpstr>
      <vt:lpstr>Discovery by continuation rotation</vt:lpstr>
      <vt:lpstr>Timing Diagram</vt:lpstr>
      <vt:lpstr>Outline</vt:lpstr>
      <vt:lpstr>Algorithm for neighbor discovery</vt:lpstr>
      <vt:lpstr>State transition diagram</vt:lpstr>
      <vt:lpstr>Outline</vt:lpstr>
      <vt:lpstr>Simulation results</vt:lpstr>
      <vt:lpstr>Simulation results … </vt:lpstr>
      <vt:lpstr>PowerPoint Presentation</vt:lpstr>
      <vt:lpstr>Choosing optimal α </vt:lpstr>
      <vt:lpstr>Outline</vt:lpstr>
      <vt:lpstr>Prototype architecture</vt:lpstr>
      <vt:lpstr>A snapshot of the experiment</vt:lpstr>
      <vt:lpstr>Experiment Results</vt:lpstr>
      <vt:lpstr>Outline</vt:lpstr>
      <vt:lpstr>Conclusion</vt:lpstr>
      <vt:lpstr>PowerPoint Presentation</vt:lpstr>
      <vt:lpstr>PowerPoint Presentation</vt:lpstr>
      <vt:lpstr>Theorems</vt:lpstr>
      <vt:lpstr>Reset angular speed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 Bhunia</cp:lastModifiedBy>
  <cp:revision>124</cp:revision>
  <cp:lastPrinted>2015-10-26T02:54:00Z</cp:lastPrinted>
  <dcterms:created xsi:type="dcterms:W3CDTF">2014-09-19T19:46:11Z</dcterms:created>
  <dcterms:modified xsi:type="dcterms:W3CDTF">2016-11-01T05:36:36Z</dcterms:modified>
</cp:coreProperties>
</file>