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344" r:id="rId4"/>
    <p:sldId id="296" r:id="rId5"/>
    <p:sldId id="298" r:id="rId6"/>
    <p:sldId id="325" r:id="rId7"/>
    <p:sldId id="347" r:id="rId8"/>
    <p:sldId id="348" r:id="rId9"/>
    <p:sldId id="349" r:id="rId10"/>
    <p:sldId id="354" r:id="rId11"/>
    <p:sldId id="350" r:id="rId12"/>
    <p:sldId id="353" r:id="rId13"/>
    <p:sldId id="352" r:id="rId14"/>
    <p:sldId id="351" r:id="rId15"/>
    <p:sldId id="355" r:id="rId16"/>
    <p:sldId id="341" r:id="rId17"/>
    <p:sldId id="278" r:id="rId18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CE50B2-5544-45FD-8C61-566A2960E129}">
          <p14:sldIdLst>
            <p14:sldId id="256"/>
            <p14:sldId id="259"/>
            <p14:sldId id="344"/>
            <p14:sldId id="296"/>
            <p14:sldId id="298"/>
            <p14:sldId id="325"/>
            <p14:sldId id="347"/>
            <p14:sldId id="348"/>
            <p14:sldId id="349"/>
            <p14:sldId id="354"/>
            <p14:sldId id="350"/>
            <p14:sldId id="353"/>
            <p14:sldId id="352"/>
            <p14:sldId id="351"/>
            <p14:sldId id="355"/>
            <p14:sldId id="341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333399"/>
    <a:srgbClr val="800000"/>
    <a:srgbClr val="DDDDDD"/>
    <a:srgbClr val="FFFFA3"/>
    <a:srgbClr val="3333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71" autoAdjust="0"/>
    <p:restoredTop sz="95063" autoAdjust="0"/>
  </p:normalViewPr>
  <p:slideViewPr>
    <p:cSldViewPr>
      <p:cViewPr varScale="1">
        <p:scale>
          <a:sx n="104" d="100"/>
          <a:sy n="104" d="100"/>
        </p:scale>
        <p:origin x="888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265809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251AAEC2-9967-49E8-8548-5CA7C6D9692C}" type="datetimeFigureOut">
              <a:rPr lang="en-US"/>
              <a:pPr>
                <a:defRPr/>
              </a:pPr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265809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D4651D1D-C487-4C8C-8FB5-C51369478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258019"/>
            <a:ext cx="7437120" cy="30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C9042FCE-08B6-4859-B6D3-79AEC4669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7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429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2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9" name="Picture 11" descr="Panoramic From Rood2-T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905000"/>
            <a:ext cx="8763000" cy="1371600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352800"/>
            <a:ext cx="8991600" cy="533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MILCOM 2015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S Bhunia, V Behzadan, S Sengupta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5BD2878-37E7-4214-832E-D0B4D4E3C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0055" name="Picture 7" descr="blue strip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8" descr="blue strip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20168"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8" name="Picture 6" descr="Nevada_Master_stack_slogan_4c 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4" y="356921"/>
            <a:ext cx="1793875" cy="132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82ADB-FC78-4284-A83E-6E7D21965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7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AE965-F18C-45F9-8D7D-28F6266D4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7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buFont typeface="Wingdings" pitchFamily="2" charset="2"/>
              <a:buChar char="Ø"/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199"/>
            <a:ext cx="2133600" cy="304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262DB0-D280-4ACF-B516-4D9C99808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DD279B-F598-4DB5-8445-92A4C20AB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9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8D12C-9CC9-43AA-B0EC-49FFCDB80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8CEE09-DA8C-4B61-AEB6-A157FE799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5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MILCOM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 Bhunia, V Behzadan, S Sengupta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A42308-F9D6-469D-A4E2-91C14168A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4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5700AC-E9DB-441B-8D76-A9099474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7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MILCOM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 Bhunia, V Behzadan, S Sengupta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AC90CA-2EF8-4496-A767-A4FDAC721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47800"/>
            <a:ext cx="769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6770"/>
            <a:ext cx="2133600" cy="30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9031" name="Picture 7" descr="blue strip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Picture 8" descr="blue strip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Picture 9" descr="Nevada_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8426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290421" y="656604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MILCOM 2017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26278" y="6561826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 Bhunia, S </a:t>
            </a:r>
            <a:r>
              <a:rPr lang="en-US" sz="1400" dirty="0" err="1" smtClean="0">
                <a:solidFill>
                  <a:schemeClr val="bg1"/>
                </a:solidFill>
              </a:rPr>
              <a:t>Sengupta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43000" y="-2977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Implementation of Interface Agility for Duplex Dynamic Spectrum Access Radio Using USRP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Perpetu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Perpetua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Perpetua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Perpetua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Perpetua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33797"/>
            <a:ext cx="9144000" cy="1371600"/>
          </a:xfrm>
        </p:spPr>
        <p:txBody>
          <a:bodyPr/>
          <a:lstStyle/>
          <a:p>
            <a:r>
              <a:rPr lang="en-US" dirty="0"/>
              <a:t>Implementation of Interface Agility for Duplex </a:t>
            </a:r>
            <a:br>
              <a:rPr lang="en-US" dirty="0"/>
            </a:br>
            <a:r>
              <a:rPr lang="en-US" dirty="0"/>
              <a:t>Dynamic Spectrum Access Radio Using USRP 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48000"/>
            <a:ext cx="9117874" cy="533400"/>
          </a:xfrm>
        </p:spPr>
        <p:txBody>
          <a:bodyPr/>
          <a:lstStyle/>
          <a:p>
            <a:r>
              <a:rPr lang="en-US" dirty="0" err="1" smtClean="0"/>
              <a:t>Suman</a:t>
            </a:r>
            <a:r>
              <a:rPr lang="en-US" dirty="0" smtClean="0"/>
              <a:t> </a:t>
            </a:r>
            <a:r>
              <a:rPr lang="en-US" dirty="0" err="1" smtClean="0"/>
              <a:t>Bhunia</a:t>
            </a:r>
            <a:r>
              <a:rPr lang="en-US" dirty="0" smtClean="0"/>
              <a:t> and </a:t>
            </a:r>
            <a:r>
              <a:rPr lang="en-US" dirty="0" err="1" smtClean="0"/>
              <a:t>Shamik</a:t>
            </a:r>
            <a:r>
              <a:rPr lang="en-US" dirty="0" smtClean="0"/>
              <a:t> </a:t>
            </a:r>
            <a:r>
              <a:rPr lang="en-US" dirty="0" err="1" smtClean="0"/>
              <a:t>Sengupta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3657600"/>
            <a:ext cx="9117874" cy="44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>
                <a:solidFill>
                  <a:srgbClr val="000066"/>
                </a:solidFill>
              </a:rPr>
              <a:t>Supported by NSF CAREER grant CNS #1346600</a:t>
            </a:r>
            <a:endParaRPr lang="en-US" b="0" kern="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57400" y="3505200"/>
            <a:ext cx="5181600" cy="762000"/>
          </a:xfrm>
        </p:spPr>
        <p:txBody>
          <a:bodyPr/>
          <a:lstStyle/>
          <a:p>
            <a:pPr algn="ctr"/>
            <a:r>
              <a:rPr lang="en-US" dirty="0" smtClean="0"/>
              <a:t>Transmitter </a:t>
            </a:r>
            <a:r>
              <a:rPr lang="en-US" smtClean="0"/>
              <a:t>/ source node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367088"/>
            <a:ext cx="6858000" cy="60327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84513" y="3432313"/>
            <a:ext cx="5035826" cy="762000"/>
          </a:xfrm>
        </p:spPr>
        <p:txBody>
          <a:bodyPr/>
          <a:lstStyle/>
          <a:p>
            <a:pPr algn="ctr"/>
            <a:r>
              <a:rPr lang="en-US" dirty="0" smtClean="0"/>
              <a:t>Receiver / sink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7583204" cy="5562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84513" y="3432313"/>
            <a:ext cx="5035826" cy="762000"/>
          </a:xfrm>
        </p:spPr>
        <p:txBody>
          <a:bodyPr/>
          <a:lstStyle/>
          <a:p>
            <a:pPr algn="ctr"/>
            <a:r>
              <a:rPr lang="en-US" dirty="0" smtClean="0"/>
              <a:t>Transceiver / relay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6225"/>
            <a:ext cx="7086600" cy="61260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447800"/>
            <a:ext cx="3200400" cy="4876800"/>
          </a:xfrm>
        </p:spPr>
        <p:txBody>
          <a:bodyPr/>
          <a:lstStyle/>
          <a:p>
            <a:r>
              <a:rPr lang="en-US" dirty="0" err="1" smtClean="0"/>
              <a:t>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4416096" cy="6219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1345322"/>
            <a:ext cx="4511498" cy="1820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3166034"/>
            <a:ext cx="4483100" cy="33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with images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649" y="5338970"/>
            <a:ext cx="7083427" cy="571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Original image and image with different </a:t>
            </a:r>
            <a:r>
              <a:rPr lang="en-US" smtClean="0"/>
              <a:t>spectrum availability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8" y="1905000"/>
            <a:ext cx="21844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80" y="1891748"/>
            <a:ext cx="2193235" cy="3289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07" y="1905000"/>
            <a:ext cx="21844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34" y="1905000"/>
            <a:ext cx="2184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with multiple flow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45231"/>
            <a:ext cx="4572000" cy="25745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" y="3965668"/>
            <a:ext cx="4556898" cy="2557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702"/>
            <a:ext cx="4495800" cy="2703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17576"/>
            <a:ext cx="4710960" cy="25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2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paper, we presented a model for dynamic spectrum </a:t>
            </a:r>
            <a:r>
              <a:rPr lang="en-US" dirty="0" smtClean="0"/>
              <a:t>access </a:t>
            </a:r>
            <a:r>
              <a:rPr lang="en-US" dirty="0"/>
              <a:t>in </a:t>
            </a:r>
            <a:r>
              <a:rPr lang="en-US" dirty="0" smtClean="0"/>
              <a:t>multi-hop </a:t>
            </a:r>
            <a:r>
              <a:rPr lang="en-US" dirty="0"/>
              <a:t>networks </a:t>
            </a:r>
            <a:endParaRPr lang="en-US" dirty="0" smtClean="0"/>
          </a:p>
          <a:p>
            <a:r>
              <a:rPr lang="en-US" dirty="0" smtClean="0"/>
              <a:t>Developed with off-the-shelf SDR</a:t>
            </a:r>
          </a:p>
          <a:p>
            <a:r>
              <a:rPr lang="en-US" dirty="0" smtClean="0"/>
              <a:t>Show the usability of adaptive radio interface</a:t>
            </a:r>
          </a:p>
          <a:p>
            <a:r>
              <a:rPr lang="en-US" dirty="0" smtClean="0"/>
              <a:t>Communication with multiple neighbors simultaneously</a:t>
            </a:r>
          </a:p>
          <a:p>
            <a:r>
              <a:rPr lang="en-US" dirty="0"/>
              <a:t>A gossip-based framework is proposed to negotiate spectrum </a:t>
            </a:r>
          </a:p>
          <a:p>
            <a:r>
              <a:rPr lang="en-US" dirty="0"/>
              <a:t>The system can achieve up to 48% enhancement for throughput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2308-F9D6-469D-A4E2-91C14168A1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514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 You!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about DSA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of our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Dynamic Spectrum Access?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098" name="Picture 2" descr="http://upload.wikimedia.org/wikipedia/commons/4/45/United_States_Frequency_Allocations_Chart_2003_-_The_Radio_Spect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462128" cy="54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0750"/>
            <a:ext cx="8206691" cy="47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4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channels in DSA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696200" cy="2594882"/>
          </a:xfrm>
        </p:spPr>
        <p:txBody>
          <a:bodyPr/>
          <a:lstStyle/>
          <a:p>
            <a:r>
              <a:rPr lang="en-US" dirty="0" smtClean="0"/>
              <a:t> Dynamic RF environment </a:t>
            </a:r>
          </a:p>
          <a:p>
            <a:pPr lvl="1"/>
            <a:r>
              <a:rPr lang="en-US" dirty="0" smtClean="0"/>
              <a:t>Dynamic spectrum requirement</a:t>
            </a:r>
          </a:p>
          <a:p>
            <a:pPr lvl="1"/>
            <a:r>
              <a:rPr lang="en-US" dirty="0" smtClean="0"/>
              <a:t>Sometimes single spectrum opportunities are not adequate to support users’ requirements</a:t>
            </a:r>
          </a:p>
          <a:p>
            <a:r>
              <a:rPr lang="en-US" dirty="0" smtClean="0"/>
              <a:t>Allocation of spectrum in the form of non-contiguous blocks</a:t>
            </a:r>
          </a:p>
          <a:p>
            <a:r>
              <a:rPr lang="en-US" dirty="0" smtClean="0"/>
              <a:t>Adaptive bandwidth with spectrum demand</a:t>
            </a:r>
          </a:p>
          <a:p>
            <a:r>
              <a:rPr lang="en-US" dirty="0" smtClean="0"/>
              <a:t>Sense for spectrum if PU arrives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65625"/>
            <a:ext cx="75692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2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" y="3501280"/>
            <a:ext cx="4449821" cy="2518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heterogeneous virtual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295400"/>
            <a:ext cx="4495800" cy="5029200"/>
          </a:xfrm>
        </p:spPr>
        <p:txBody>
          <a:bodyPr/>
          <a:lstStyle/>
          <a:p>
            <a:r>
              <a:rPr lang="en-US" sz="2000" dirty="0"/>
              <a:t>splitting </a:t>
            </a:r>
            <a:r>
              <a:rPr lang="en-US" sz="2000" dirty="0" smtClean="0"/>
              <a:t>spectrum </a:t>
            </a:r>
            <a:r>
              <a:rPr lang="en-US" sz="2000" dirty="0"/>
              <a:t>into fixed bandwidth channels or allocating spectrum in per packet basis is not an optimal </a:t>
            </a:r>
            <a:r>
              <a:rPr lang="en-US" sz="2000" dirty="0" smtClean="0"/>
              <a:t>solution </a:t>
            </a:r>
          </a:p>
          <a:p>
            <a:r>
              <a:rPr lang="en-US" sz="2000" dirty="0" smtClean="0"/>
              <a:t>creating </a:t>
            </a:r>
            <a:r>
              <a:rPr lang="en-US" sz="2000" dirty="0"/>
              <a:t>multiple heterogeneous virtual interfaces with a single radio </a:t>
            </a:r>
            <a:r>
              <a:rPr lang="en-US" sz="2000" dirty="0" smtClean="0"/>
              <a:t>interface </a:t>
            </a:r>
            <a:endParaRPr lang="en-US" sz="2000" dirty="0"/>
          </a:p>
          <a:p>
            <a:r>
              <a:rPr lang="en-US" sz="2000" dirty="0" smtClean="0"/>
              <a:t>maintaining </a:t>
            </a:r>
            <a:r>
              <a:rPr lang="en-US" sz="2000" dirty="0"/>
              <a:t>multiple independent simultaneous </a:t>
            </a:r>
            <a:r>
              <a:rPr lang="en-US" sz="2000" dirty="0" smtClean="0"/>
              <a:t>communications</a:t>
            </a:r>
            <a:endParaRPr lang="en-US" sz="2000" dirty="0"/>
          </a:p>
          <a:p>
            <a:r>
              <a:rPr lang="en-US" sz="2000" dirty="0" smtClean="0"/>
              <a:t>transmission </a:t>
            </a:r>
            <a:r>
              <a:rPr lang="en-US" sz="2000" dirty="0"/>
              <a:t>and reception </a:t>
            </a:r>
            <a:r>
              <a:rPr lang="en-US" sz="2000" dirty="0" smtClean="0"/>
              <a:t>simultaneously</a:t>
            </a:r>
            <a:endParaRPr lang="en-US" sz="2000" dirty="0"/>
          </a:p>
          <a:p>
            <a:r>
              <a:rPr lang="en-US" sz="2000" dirty="0" smtClean="0"/>
              <a:t>dynamically </a:t>
            </a:r>
            <a:r>
              <a:rPr lang="en-US" sz="2000" dirty="0"/>
              <a:t>adapting the number of virtual interfaces and parameters of the virtual interfaces when the data rate </a:t>
            </a:r>
            <a:r>
              <a:rPr lang="en-US" sz="2000" dirty="0" smtClean="0"/>
              <a:t>requirement </a:t>
            </a:r>
            <a:r>
              <a:rPr lang="en-US" sz="2000" dirty="0"/>
              <a:t>in a flow changes or PU </a:t>
            </a:r>
            <a:r>
              <a:rPr lang="en-US" sz="2000" dirty="0" smtClean="0"/>
              <a:t>arrives</a:t>
            </a:r>
          </a:p>
          <a:p>
            <a:r>
              <a:rPr lang="en-US" sz="2000" dirty="0"/>
              <a:t>throughput of a </a:t>
            </a:r>
            <a:r>
              <a:rPr lang="en-US" sz="2000" dirty="0" smtClean="0"/>
              <a:t>mesh </a:t>
            </a:r>
            <a:r>
              <a:rPr lang="en-US" sz="2000" dirty="0"/>
              <a:t>network can be enhanced up to 48% </a:t>
            </a:r>
          </a:p>
          <a:p>
            <a:endParaRPr lang="en-US" sz="20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3335877" cy="23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696200" cy="3429000"/>
          </a:xfrm>
        </p:spPr>
        <p:txBody>
          <a:bodyPr/>
          <a:lstStyle/>
          <a:p>
            <a:r>
              <a:rPr lang="en-US" sz="2000" dirty="0"/>
              <a:t>Aggregation Aware Spectrum Assignment (AASA</a:t>
            </a:r>
            <a:r>
              <a:rPr lang="en-US" sz="2000" dirty="0" smtClean="0"/>
              <a:t>) </a:t>
            </a:r>
            <a:r>
              <a:rPr lang="en-US" sz="2000" baseline="30000" dirty="0" smtClean="0"/>
              <a:t>1</a:t>
            </a:r>
          </a:p>
          <a:p>
            <a:pPr lvl="1"/>
            <a:r>
              <a:rPr lang="en-US" sz="2000" dirty="0" smtClean="0"/>
              <a:t>All </a:t>
            </a:r>
            <a:r>
              <a:rPr lang="en-US" sz="2000" dirty="0"/>
              <a:t>users require the same amount </a:t>
            </a:r>
            <a:r>
              <a:rPr lang="en-US" sz="2000" dirty="0" smtClean="0"/>
              <a:t>of spectrum</a:t>
            </a:r>
          </a:p>
          <a:p>
            <a:pPr lvl="1"/>
            <a:r>
              <a:rPr lang="en-US" sz="2000" dirty="0" smtClean="0"/>
              <a:t>Uses first-fit </a:t>
            </a:r>
            <a:r>
              <a:rPr lang="en-US" sz="2000" dirty="0"/>
              <a:t>approach for channel assignments</a:t>
            </a:r>
          </a:p>
          <a:p>
            <a:r>
              <a:rPr lang="en-US" sz="2000" dirty="0" smtClean="0"/>
              <a:t>Maximum Satisfactory Algorithm </a:t>
            </a:r>
            <a:r>
              <a:rPr lang="en-US" sz="2000" dirty="0"/>
              <a:t>(MSA</a:t>
            </a:r>
            <a:r>
              <a:rPr lang="en-US" sz="2000" dirty="0" smtClean="0"/>
              <a:t>) </a:t>
            </a:r>
            <a:r>
              <a:rPr lang="en-US" sz="2000" baseline="30000" dirty="0" smtClean="0"/>
              <a:t>2</a:t>
            </a:r>
          </a:p>
          <a:p>
            <a:pPr lvl="1"/>
            <a:r>
              <a:rPr lang="en-US" sz="2000" dirty="0"/>
              <a:t>users may have different spectrum </a:t>
            </a:r>
            <a:r>
              <a:rPr lang="en-US" sz="2000" dirty="0" smtClean="0"/>
              <a:t>requirements</a:t>
            </a:r>
          </a:p>
          <a:p>
            <a:pPr lvl="1"/>
            <a:r>
              <a:rPr lang="en-US" sz="2000" dirty="0" smtClean="0"/>
              <a:t>Uses best-fit </a:t>
            </a:r>
            <a:r>
              <a:rPr lang="en-US" sz="2000" dirty="0"/>
              <a:t>algorithm</a:t>
            </a:r>
          </a:p>
          <a:p>
            <a:r>
              <a:rPr lang="en-US" sz="2000" dirty="0" smtClean="0"/>
              <a:t>Channel </a:t>
            </a:r>
            <a:r>
              <a:rPr lang="en-US" sz="2000" dirty="0"/>
              <a:t>Characteristic Aware Spectrum </a:t>
            </a:r>
            <a:r>
              <a:rPr lang="en-US" sz="2000" dirty="0" smtClean="0"/>
              <a:t>Aggregation algorithm </a:t>
            </a:r>
            <a:r>
              <a:rPr lang="en-US" sz="2000" dirty="0"/>
              <a:t>(CCASA</a:t>
            </a:r>
            <a:r>
              <a:rPr lang="en-US" sz="2000" dirty="0" smtClean="0"/>
              <a:t>) </a:t>
            </a:r>
            <a:r>
              <a:rPr lang="en-US" sz="2000" baseline="30000" dirty="0" smtClean="0"/>
              <a:t>3</a:t>
            </a:r>
          </a:p>
          <a:p>
            <a:pPr lvl="1"/>
            <a:r>
              <a:rPr lang="en-US" sz="2000" dirty="0" smtClean="0"/>
              <a:t>Considers </a:t>
            </a:r>
            <a:r>
              <a:rPr lang="en-US" sz="2000" dirty="0"/>
              <a:t>the heterogeneity of data carrying capacity in </a:t>
            </a:r>
            <a:r>
              <a:rPr lang="en-US" sz="2000" dirty="0" smtClean="0"/>
              <a:t>spectrum</a:t>
            </a:r>
          </a:p>
          <a:p>
            <a:pPr lvl="1"/>
            <a:r>
              <a:rPr lang="en-US" sz="2000" dirty="0" smtClean="0"/>
              <a:t>Uses sliding window method</a:t>
            </a:r>
            <a:endParaRPr lang="en-US" sz="2000" dirty="0"/>
          </a:p>
          <a:p>
            <a:pPr lvl="2"/>
            <a:endParaRPr lang="en-US" sz="20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05800" y="4572000"/>
            <a:ext cx="769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4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0" y="4363375"/>
            <a:ext cx="7696200" cy="24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arenR"/>
            </a:pPr>
            <a:r>
              <a:rPr lang="en-US" sz="1400" kern="0" dirty="0"/>
              <a:t>D. Chen, Q. Zhang, and W. </a:t>
            </a:r>
            <a:r>
              <a:rPr lang="en-US" sz="1400" kern="0" dirty="0" err="1"/>
              <a:t>Jia</a:t>
            </a:r>
            <a:r>
              <a:rPr lang="en-US" sz="1400" kern="0" dirty="0"/>
              <a:t>, “Aggregation aware spectrum assignment in cognitive ad-hoc networks,” in 3</a:t>
            </a:r>
            <a:r>
              <a:rPr lang="en-US" sz="1400" kern="0" baseline="30000" dirty="0"/>
              <a:t>rd</a:t>
            </a:r>
            <a:r>
              <a:rPr lang="en-US" sz="1400" kern="0" dirty="0"/>
              <a:t> International Conference on </a:t>
            </a:r>
            <a:r>
              <a:rPr lang="en-US" sz="1400" kern="0" dirty="0" smtClean="0"/>
              <a:t> Cognitive </a:t>
            </a:r>
            <a:r>
              <a:rPr lang="en-US" sz="1400" kern="0" dirty="0"/>
              <a:t>Radio Oriented Wireless Networks and Communications, 2008. </a:t>
            </a:r>
            <a:r>
              <a:rPr lang="en-US" sz="1400" kern="0" dirty="0" err="1"/>
              <a:t>CrownCom</a:t>
            </a:r>
            <a:r>
              <a:rPr lang="en-US" sz="1400" kern="0" dirty="0"/>
              <a:t> </a:t>
            </a:r>
            <a:r>
              <a:rPr lang="en-US" sz="1400" kern="0" dirty="0" smtClean="0"/>
              <a:t>2008, </a:t>
            </a:r>
            <a:r>
              <a:rPr lang="en-US" sz="1400" kern="0" dirty="0"/>
              <a:t>pp. 1–6, IEEE, 2008.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kern="0" dirty="0"/>
              <a:t>F. Huang, W. Wang, H. Luo, G. Yu, and Z. Zhang, “Prediction based spectrum aggregation with hardware limitation in cognitive radio networks,” in IEEE 71st Vehicular Technology Conference (VTC 2010-Spring), </a:t>
            </a:r>
            <a:r>
              <a:rPr lang="en-US" sz="1400" kern="0" dirty="0" smtClean="0"/>
              <a:t>2010, </a:t>
            </a:r>
            <a:r>
              <a:rPr lang="en-US" sz="1400" kern="0" dirty="0"/>
              <a:t>pp. 1–5, IEEE, 2010.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kern="0" dirty="0"/>
              <a:t>J. Lin, L. Shen, N. </a:t>
            </a:r>
            <a:r>
              <a:rPr lang="en-US" sz="1400" kern="0" dirty="0" err="1"/>
              <a:t>Bao</a:t>
            </a:r>
            <a:r>
              <a:rPr lang="en-US" sz="1400" kern="0" dirty="0"/>
              <a:t>, B. Su, Z. Deng, and D. Wang, “Channel characteristic aware spectrum aggregation algorithm in cognitive radio networks,” in IEEE 36</a:t>
            </a:r>
            <a:r>
              <a:rPr lang="en-US" sz="1400" kern="0" baseline="30000" dirty="0"/>
              <a:t>th</a:t>
            </a:r>
            <a:r>
              <a:rPr lang="en-US" sz="1400" kern="0" dirty="0"/>
              <a:t> Conference on Local Computer Networks (LCN), </a:t>
            </a:r>
            <a:r>
              <a:rPr lang="en-US" sz="1400" kern="0" dirty="0" smtClean="0"/>
              <a:t>2011, </a:t>
            </a:r>
            <a:r>
              <a:rPr lang="en-US" sz="1400" kern="0" dirty="0"/>
              <a:t>pp. 634–639, IEEE, 2011.</a:t>
            </a:r>
          </a:p>
          <a:p>
            <a:pPr lvl="2"/>
            <a:endParaRPr lang="en-US" sz="2000" kern="0" baseline="30000" dirty="0"/>
          </a:p>
        </p:txBody>
      </p:sp>
    </p:spTree>
    <p:extLst>
      <p:ext uri="{BB962C8B-B14F-4D97-AF65-F5344CB8AC3E}">
        <p14:creationId xmlns:p14="http://schemas.microsoft.com/office/powerpoint/2010/main" val="40691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696200" cy="2667000"/>
          </a:xfrm>
        </p:spPr>
        <p:txBody>
          <a:bodyPr/>
          <a:lstStyle/>
          <a:p>
            <a:r>
              <a:rPr lang="en-US" sz="2000" dirty="0" err="1"/>
              <a:t>Jello</a:t>
            </a:r>
            <a:r>
              <a:rPr lang="en-US" sz="2000" dirty="0"/>
              <a:t>: A MAC Overlay for Dynamic Spectrum </a:t>
            </a:r>
            <a:r>
              <a:rPr lang="en-US" sz="2000" dirty="0" smtClean="0"/>
              <a:t>Sharing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Distributed NC OFDM prototype</a:t>
            </a:r>
          </a:p>
          <a:p>
            <a:pPr lvl="1"/>
            <a:r>
              <a:rPr lang="en-US" sz="2000" dirty="0" smtClean="0"/>
              <a:t>Distributed defragmentation triggered by other SU departure</a:t>
            </a:r>
          </a:p>
          <a:p>
            <a:pPr lvl="1"/>
            <a:r>
              <a:rPr lang="en-US" sz="2000" dirty="0" smtClean="0"/>
              <a:t>Limited sensing window</a:t>
            </a:r>
          </a:p>
          <a:p>
            <a:pPr lvl="1"/>
            <a:r>
              <a:rPr lang="en-US" sz="2000" dirty="0" smtClean="0"/>
              <a:t>Homogenous spectrum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4363375"/>
            <a:ext cx="7696200" cy="24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arenR"/>
            </a:pPr>
            <a:r>
              <a:rPr lang="en-US" sz="1600" kern="0" dirty="0" smtClean="0"/>
              <a:t>L</a:t>
            </a:r>
            <a:r>
              <a:rPr lang="en-US" sz="1600" kern="0" dirty="0"/>
              <a:t>. Yang, W. </a:t>
            </a:r>
            <a:r>
              <a:rPr lang="en-US" sz="1600" kern="0" dirty="0" err="1"/>
              <a:t>Hou</a:t>
            </a:r>
            <a:r>
              <a:rPr lang="en-US" sz="1600" kern="0" dirty="0"/>
              <a:t>, L. Cao, B. Y. Zhao, and H. Zheng, “Supporting demanding wireless applications with frequency-agile radios.,” in </a:t>
            </a:r>
            <a:r>
              <a:rPr lang="en-US" sz="1600" kern="0" dirty="0" smtClean="0"/>
              <a:t>Proceedings </a:t>
            </a:r>
            <a:r>
              <a:rPr lang="en-US" sz="1600" kern="0" dirty="0"/>
              <a:t>of the 7th USENIX Conference on Networked Systems Design and Implementation, NSDI 2010, pp. 65–80, 2010. </a:t>
            </a:r>
          </a:p>
          <a:p>
            <a:pPr lvl="2"/>
            <a:endParaRPr lang="en-US" kern="0" baseline="30000" dirty="0"/>
          </a:p>
        </p:txBody>
      </p:sp>
    </p:spTree>
    <p:extLst>
      <p:ext uri="{BB962C8B-B14F-4D97-AF65-F5344CB8AC3E}">
        <p14:creationId xmlns:p14="http://schemas.microsoft.com/office/powerpoint/2010/main" val="5261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13183"/>
            <a:ext cx="3332923" cy="2515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476" y="1295400"/>
            <a:ext cx="4332723" cy="5029200"/>
          </a:xfrm>
        </p:spPr>
        <p:txBody>
          <a:bodyPr/>
          <a:lstStyle/>
          <a:p>
            <a:r>
              <a:rPr lang="en-US" dirty="0"/>
              <a:t>System </a:t>
            </a:r>
            <a:r>
              <a:rPr lang="en-US" dirty="0" smtClean="0"/>
              <a:t>Considerations</a:t>
            </a:r>
          </a:p>
          <a:p>
            <a:pPr lvl="1"/>
            <a:r>
              <a:rPr lang="en-US" dirty="0"/>
              <a:t>Spectrum Fragmentation </a:t>
            </a:r>
          </a:p>
          <a:p>
            <a:pPr lvl="1"/>
            <a:r>
              <a:rPr lang="en-US" dirty="0"/>
              <a:t>Per session spectrum allocation </a:t>
            </a:r>
          </a:p>
          <a:p>
            <a:pPr lvl="1"/>
            <a:r>
              <a:rPr lang="en-US" dirty="0"/>
              <a:t>OFDM and guard bands </a:t>
            </a:r>
          </a:p>
          <a:p>
            <a:pPr lvl="1"/>
            <a:r>
              <a:rPr lang="en-US" dirty="0"/>
              <a:t>Heterogeneous channels </a:t>
            </a:r>
          </a:p>
          <a:p>
            <a:pPr lvl="1"/>
            <a:r>
              <a:rPr lang="en-US" dirty="0"/>
              <a:t>Full Duplex </a:t>
            </a:r>
            <a:endParaRPr lang="en-US" dirty="0" smtClean="0"/>
          </a:p>
          <a:p>
            <a:r>
              <a:rPr lang="en-US" dirty="0" smtClean="0"/>
              <a:t>Design challenges</a:t>
            </a:r>
          </a:p>
          <a:p>
            <a:pPr lvl="1"/>
            <a:r>
              <a:rPr lang="en-US" dirty="0"/>
              <a:t>Interference isolation </a:t>
            </a:r>
          </a:p>
          <a:p>
            <a:pPr lvl="1"/>
            <a:r>
              <a:rPr lang="en-US" dirty="0"/>
              <a:t>Carrier frequency noise </a:t>
            </a:r>
          </a:p>
          <a:p>
            <a:pPr lvl="1"/>
            <a:r>
              <a:rPr lang="en-US" dirty="0"/>
              <a:t>Preamble detection </a:t>
            </a:r>
          </a:p>
          <a:p>
            <a:pPr lvl="1"/>
            <a:r>
              <a:rPr lang="en-US" dirty="0"/>
              <a:t>Frequency offset in SDR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304"/>
            <a:ext cx="4506477" cy="28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124" y="1447800"/>
            <a:ext cx="4321076" cy="4876800"/>
          </a:xfrm>
        </p:spPr>
        <p:txBody>
          <a:bodyPr/>
          <a:lstStyle/>
          <a:p>
            <a:r>
              <a:rPr lang="en-US" dirty="0"/>
              <a:t>USRP 200/210 </a:t>
            </a:r>
            <a:r>
              <a:rPr lang="en-US" dirty="0" smtClean="0"/>
              <a:t>SDR transceivers</a:t>
            </a:r>
          </a:p>
          <a:p>
            <a:r>
              <a:rPr lang="en-US" dirty="0" smtClean="0"/>
              <a:t>Connected with laptops for DSP</a:t>
            </a:r>
          </a:p>
          <a:p>
            <a:r>
              <a:rPr lang="en-US" dirty="0" err="1" smtClean="0"/>
              <a:t>GNURadio</a:t>
            </a:r>
            <a:r>
              <a:rPr lang="en-US" dirty="0" smtClean="0"/>
              <a:t> based </a:t>
            </a:r>
          </a:p>
          <a:p>
            <a:r>
              <a:rPr lang="en-US" dirty="0"/>
              <a:t>Running on Ubuntu </a:t>
            </a:r>
            <a:r>
              <a:rPr lang="en-US" dirty="0" smtClean="0"/>
              <a:t>14.04</a:t>
            </a:r>
            <a:endParaRPr lang="en-US" dirty="0"/>
          </a:p>
          <a:p>
            <a:r>
              <a:rPr lang="en-US" dirty="0" smtClean="0"/>
              <a:t> Channel’s central frequency is initially set </a:t>
            </a:r>
            <a:r>
              <a:rPr lang="en-US" dirty="0"/>
              <a:t>to 2.442 </a:t>
            </a:r>
            <a:r>
              <a:rPr lang="en-US" dirty="0" smtClean="0"/>
              <a:t>GHz</a:t>
            </a:r>
          </a:p>
          <a:p>
            <a:r>
              <a:rPr lang="en-US" dirty="0" smtClean="0"/>
              <a:t>3 types of nodes:</a:t>
            </a:r>
          </a:p>
          <a:p>
            <a:pPr lvl="1"/>
            <a:r>
              <a:rPr lang="en-US" dirty="0" smtClean="0"/>
              <a:t>Transmitter / source</a:t>
            </a:r>
          </a:p>
          <a:p>
            <a:pPr lvl="1"/>
            <a:r>
              <a:rPr lang="en-US" dirty="0" smtClean="0"/>
              <a:t>Receiver / sink</a:t>
            </a:r>
          </a:p>
          <a:p>
            <a:pPr lvl="1"/>
            <a:r>
              <a:rPr lang="en-US" dirty="0" smtClean="0"/>
              <a:t>Transceiver / relay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1345322"/>
            <a:ext cx="4511498" cy="1820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3166034"/>
            <a:ext cx="4483100" cy="33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UNR-landsca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UNR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UNR-Landscape</Template>
  <TotalTime>4997</TotalTime>
  <Words>643</Words>
  <Application>Microsoft Macintosh PowerPoint</Application>
  <PresentationFormat>On-screen Show (4:3)</PresentationFormat>
  <Paragraphs>101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Andalus</vt:lpstr>
      <vt:lpstr>Perpetua</vt:lpstr>
      <vt:lpstr>Times New Roman</vt:lpstr>
      <vt:lpstr>Wingdings</vt:lpstr>
      <vt:lpstr>Arial</vt:lpstr>
      <vt:lpstr>UNR-Landscape</vt:lpstr>
      <vt:lpstr>Implementation of Interface Agility for Duplex  Dynamic Spectrum Access Radio Using USRP </vt:lpstr>
      <vt:lpstr>Outline</vt:lpstr>
      <vt:lpstr>Why Dynamic Spectrum Access?</vt:lpstr>
      <vt:lpstr>Heterogeneous channels in DSA</vt:lpstr>
      <vt:lpstr>Dynamic heterogeneous virtual interface</vt:lpstr>
      <vt:lpstr>Some related works</vt:lpstr>
      <vt:lpstr>Related Works…</vt:lpstr>
      <vt:lpstr>Proposed Methodology</vt:lpstr>
      <vt:lpstr>Prototype</vt:lpstr>
      <vt:lpstr>Transmitter / source node design</vt:lpstr>
      <vt:lpstr>Receiver / sink design</vt:lpstr>
      <vt:lpstr>Transceiver / relay design</vt:lpstr>
      <vt:lpstr>Signal flow</vt:lpstr>
      <vt:lpstr>Experiment with images </vt:lpstr>
      <vt:lpstr>Experiment with multiple flow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Microsoft Office User</cp:lastModifiedBy>
  <cp:revision>112</cp:revision>
  <cp:lastPrinted>2015-10-26T02:54:00Z</cp:lastPrinted>
  <dcterms:created xsi:type="dcterms:W3CDTF">2014-09-19T19:46:11Z</dcterms:created>
  <dcterms:modified xsi:type="dcterms:W3CDTF">2017-10-25T13:55:32Z</dcterms:modified>
</cp:coreProperties>
</file>