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68" r:id="rId8"/>
    <p:sldId id="269" r:id="rId9"/>
    <p:sldId id="270" r:id="rId10"/>
    <p:sldId id="263" r:id="rId11"/>
    <p:sldId id="264" r:id="rId12"/>
    <p:sldId id="265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68156AC5-528E-AECB-3F53-B94866C15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95B43-725B-DD9F-AAC3-06B10356F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474258"/>
            <a:ext cx="11176000" cy="1598939"/>
          </a:xfrm>
        </p:spPr>
        <p:txBody>
          <a:bodyPr anchor="b"/>
          <a:lstStyle>
            <a:lvl1pPr algn="ctr">
              <a:defRPr sz="6000">
                <a:solidFill>
                  <a:srgbClr val="4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FF85-9A11-C4E1-AC23-0F4493D1A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4165273"/>
            <a:ext cx="11176000" cy="13151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logo with a city skyline&#10;&#10;Description automatically generated">
            <a:extLst>
              <a:ext uri="{FF2B5EF4-FFF2-40B4-BE49-F238E27FC236}">
                <a16:creationId xmlns:a16="http://schemas.microsoft.com/office/drawing/2014/main" id="{011FAF53-DE82-767F-FF49-3D4654383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74996"/>
            <a:ext cx="1792941" cy="15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8B84-0046-38F2-A706-EC1A5B7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FCAB5-634C-FAA6-A1AA-A90D453A8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C7887-FB67-D289-5FEB-A0B83480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CF736-8424-A715-AFE1-F81B041C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2C21-DA32-095A-F312-8BB5F380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7CA55-0C21-34D5-1F33-BCEF8CE22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00657-D6FA-CD37-9F98-85995907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60E1F-C2EE-254E-AFB2-CF18AC9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49CC-1185-0835-3FE5-08E6CD02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A9AE-D105-7D88-D627-1042CD4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0724-A311-4300-31C5-B2A84983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6604-06E5-7C33-6E01-A5A4A025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627"/>
            <a:ext cx="10515600" cy="4973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FB6D-721D-40A8-EA62-B27BD61B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407F8-D7A1-F2C1-ECB1-5F416EA2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7F4D-DC33-7583-19C2-2A354895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E4DD-EBFF-2074-1D80-5AE34F6A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7BC5-4F6B-86D0-6922-267D1476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96AB-8257-2F2E-95C1-C8E1DEE6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694B6-CA95-BDE1-E3B5-3DE47448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5E24C-7787-71D3-223C-ACF87D68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59E1-FF72-E56F-FEF2-3A678F11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1C0A-E209-1A1A-5616-0D7B61A87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B661E-6023-BFD9-F05E-62728314E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1AEB6-2D3E-648C-070F-E7EC0CFB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4C9C-63F4-45DB-5907-AE45F5B9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F0E7F-AF4C-F274-9E7F-344B7E04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67CF-1933-2D86-B9F3-51CB3D8B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27BF8-2CF7-4DD7-5B99-909469CB2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954E9-ACBB-7B2C-E2D8-7E858E69A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D29F8-7922-B56E-80B6-E98AAAAD7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F2529-AE50-4161-AFE8-7C00115B3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716C52-8905-EE6D-F017-C900A6DD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B55EF-25F7-6ECE-BF05-B1A8E939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29AEC-28F0-791C-C419-DAC7F224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46BB-F59D-C00A-5B8E-B5BD4E05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7531D-BD64-7A69-6A64-C23F20F7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C111F-0CC3-617D-5AE8-0D736911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6123E-36DE-892D-C44F-6F892A01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630FE-ECAD-F21A-4D1D-282B94EE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10DA2-D746-2B2D-BC1C-C28FD1EF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7F38-81A1-B061-845A-F5016176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1E16-4279-CFCF-981A-9F827A17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18FF-AD84-4F9B-66F8-84A23FEC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79306-B49C-1D51-BB6D-8F2B725A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7ED9E-992E-9E40-3D24-737D89D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0D8CB-D5C3-5A32-E0F0-B8F31FE4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327-D14E-42A6-B589-1BE97A2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620B-C363-A18D-32D5-333DB930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59D35-0959-926F-AB22-6CAFEDE64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6D87D-5933-B04B-5109-90B96E274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64AB5-0477-A7AA-B84B-A6BBF757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19F4F-4FF2-D7F1-15B1-F75E8948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C1FCF-8068-1E2B-52C1-4054BE34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map with red and blue text&#10;&#10;Description automatically generated">
            <a:extLst>
              <a:ext uri="{FF2B5EF4-FFF2-40B4-BE49-F238E27FC236}">
                <a16:creationId xmlns:a16="http://schemas.microsoft.com/office/drawing/2014/main" id="{CD247A19-E808-058F-7FAE-8579A72267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C7EA1-5020-C708-1338-B5DD9BCB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9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DBC4-2684-74E0-319D-B94B3434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69627"/>
            <a:ext cx="10515600" cy="5207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72EA-645F-27F2-AF86-A9408D8B7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D50E-A99D-4F98-843C-40C1EEBF1E08}" type="datetimeFigureOut">
              <a:rPr lang="en-US" smtClean="0"/>
              <a:t>9/29/23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AD94-A4E1-9850-6DCF-3CDBAFE6F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2CF2-4D78-6C1F-9551-26BDF3779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020A-3CFE-442E-A7A2-11D70147C7F0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Miami University wordmark to the right of the beveled m">
            <a:extLst>
              <a:ext uri="{FF2B5EF4-FFF2-40B4-BE49-F238E27FC236}">
                <a16:creationId xmlns:a16="http://schemas.microsoft.com/office/drawing/2014/main" id="{11FD15EA-2A22-FE36-35F4-6734576A2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88" y="6276393"/>
            <a:ext cx="2022823" cy="48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91E3E-5003-E023-645B-4726461E7A13}"/>
              </a:ext>
            </a:extLst>
          </p:cNvPr>
          <p:cNvCxnSpPr/>
          <p:nvPr userDrawn="1"/>
        </p:nvCxnSpPr>
        <p:spPr>
          <a:xfrm>
            <a:off x="838200" y="896475"/>
            <a:ext cx="10515600" cy="0"/>
          </a:xfrm>
          <a:prstGeom prst="line">
            <a:avLst/>
          </a:prstGeom>
          <a:ln w="25400">
            <a:solidFill>
              <a:srgbClr val="4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6BE15-69FC-F886-F14F-98CF71568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With </a:t>
            </a:r>
            <a:r>
              <a:rPr lang="en-US" sz="4400" dirty="0" err="1"/>
              <a:t>ChatGPT</a:t>
            </a:r>
            <a:r>
              <a:rPr lang="en-US" sz="4400" dirty="0"/>
              <a:t>, do we have to rewrite our learning objectives - CASE study in Cybersecurity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4BA366-5316-F470-44E2-4A6C29203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Jamieson, Suman Bhunia, </a:t>
            </a:r>
            <a:r>
              <a:rPr lang="en-US" dirty="0" err="1"/>
              <a:t>Dhananjai</a:t>
            </a:r>
            <a:r>
              <a:rPr lang="en-US" dirty="0"/>
              <a:t> M. Rao</a:t>
            </a:r>
          </a:p>
          <a:p>
            <a:r>
              <a:rPr lang="en-US" dirty="0"/>
              <a:t>Miami University, Ohio</a:t>
            </a:r>
          </a:p>
        </p:txBody>
      </p:sp>
    </p:spTree>
    <p:extLst>
      <p:ext uri="{BB962C8B-B14F-4D97-AF65-F5344CB8AC3E}">
        <p14:creationId xmlns:p14="http://schemas.microsoft.com/office/powerpoint/2010/main" val="39008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378C-32CF-0AD4-941A-12B3DE66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#1: Data Security – Access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927A97-F4EE-4D79-FAB1-98EEBDCA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LO: “Identify and explain the importance of basic system administration tasks” in the course CYB 234 (</a:t>
            </a:r>
            <a:r>
              <a:rPr lang="en-US" sz="2800" u="none" strike="noStrike" dirty="0">
                <a:effectLst/>
              </a:rPr>
              <a:t>Sysadmin &amp; scripting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4D80B-50E4-45B4-4296-EBE0C46DC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897" y="1990827"/>
            <a:ext cx="7772400" cy="39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1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73FB-7C38-AA09-E600-A8B3EBB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Case study #2: Software Security- Analysis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AE96-D808-2020-7606-D24E7F9B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61" y="2052992"/>
            <a:ext cx="4976191" cy="1793451"/>
          </a:xfrm>
        </p:spPr>
        <p:txBody>
          <a:bodyPr/>
          <a:lstStyle/>
          <a:p>
            <a:r>
              <a:rPr lang="en-US" dirty="0"/>
              <a:t>LO: “Describe and apply static and dynamic software testing methods” in CYB 331 - Software Security.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96ABF-C061-3756-79F9-96442818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049" y="834887"/>
            <a:ext cx="5946952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B180-FB24-6CBA-D683-81E92268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Case study #3 Connection Security - Distributed 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99D0-F3FD-AEB7-A143-431C8010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2848124"/>
            <a:ext cx="4968202" cy="1385946"/>
          </a:xfrm>
        </p:spPr>
        <p:txBody>
          <a:bodyPr>
            <a:normAutofit/>
          </a:bodyPr>
          <a:lstStyle/>
          <a:p>
            <a:r>
              <a:rPr lang="en-US" dirty="0"/>
              <a:t>LO: “Describe application layer security protocols” in CYB 334 (Network security)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38BB6-93FF-0AFB-0B55-E08F89E9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24" y="834887"/>
            <a:ext cx="6557876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C208-133B-748F-180E-595A2137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35EA3-F30F-E769-105A-28FD6C7E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study focuses on proposing potential impacts of Large Language Models (LLMs) (like </a:t>
            </a:r>
            <a:r>
              <a:rPr lang="en-US" dirty="0" err="1"/>
              <a:t>ChatGPT</a:t>
            </a:r>
            <a:r>
              <a:rPr lang="en-US" dirty="0"/>
              <a:t>) on the learning outcomes (LOs) of a cybersecurity curriculum.</a:t>
            </a:r>
          </a:p>
          <a:p>
            <a:pPr lvl="1"/>
            <a:r>
              <a:rPr lang="en-US" dirty="0"/>
              <a:t>Bloom's taxonomy and LOs were used as a framework to assess the existing cybersecurity curriculum.</a:t>
            </a:r>
          </a:p>
          <a:p>
            <a:pPr lvl="1"/>
            <a:r>
              <a:rPr lang="en-US" dirty="0"/>
              <a:t>The analysis revealed that many LOs in cybersecurity fall under "low-order" thinking skills.</a:t>
            </a:r>
          </a:p>
          <a:p>
            <a:r>
              <a:rPr lang="en-US" dirty="0"/>
              <a:t>The hypothesis suggests that </a:t>
            </a:r>
            <a:r>
              <a:rPr lang="en-US" dirty="0" err="1"/>
              <a:t>ChatGPT's</a:t>
            </a:r>
            <a:r>
              <a:rPr lang="en-US" dirty="0"/>
              <a:t> capabilities could accelerate some of the existing LOs in cybersecurity.</a:t>
            </a:r>
          </a:p>
          <a:p>
            <a:pPr lvl="1"/>
            <a:r>
              <a:rPr lang="en-US" dirty="0"/>
              <a:t>We presented five examples demonstrating how </a:t>
            </a:r>
            <a:r>
              <a:rPr lang="en-US" dirty="0" err="1"/>
              <a:t>ChatGPT</a:t>
            </a:r>
            <a:r>
              <a:rPr lang="en-US" dirty="0"/>
              <a:t> can enhance existing LOs.</a:t>
            </a:r>
          </a:p>
          <a:p>
            <a:r>
              <a:rPr lang="en-US" dirty="0"/>
              <a:t>Two key findings emerged from the study: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ChatGPT</a:t>
            </a:r>
            <a:r>
              <a:rPr lang="en-US" dirty="0"/>
              <a:t> can help learners quickly generate content, but learners need guidance on creating prompts, validating responses, and understanding the vocabulary for effective use.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study highlights the need to teach concepts that require "first-principle" learning approaches and motivate students to perform basic exercises that </a:t>
            </a:r>
            <a:r>
              <a:rPr lang="en-US" dirty="0" err="1"/>
              <a:t>ChatGPT</a:t>
            </a:r>
            <a:r>
              <a:rPr lang="en-US" dirty="0"/>
              <a:t> can easily handle.</a:t>
            </a:r>
          </a:p>
          <a:p>
            <a:r>
              <a:rPr lang="en-US" b="1" dirty="0"/>
              <a:t>Future work</a:t>
            </a:r>
            <a:r>
              <a:rPr lang="en-US" dirty="0"/>
              <a:t>: We propose to assess the use of AI to teach selected cybersecurity concepts for deeper exploration.</a:t>
            </a:r>
          </a:p>
        </p:txBody>
      </p:sp>
    </p:spTree>
    <p:extLst>
      <p:ext uri="{BB962C8B-B14F-4D97-AF65-F5344CB8AC3E}">
        <p14:creationId xmlns:p14="http://schemas.microsoft.com/office/powerpoint/2010/main" val="313555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68FB-D6A1-4EBB-0B45-F90EE02E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growth of Cybersecurity &amp; AI</a:t>
            </a:r>
          </a:p>
        </p:txBody>
      </p:sp>
      <p:pic>
        <p:nvPicPr>
          <p:cNvPr id="1026" name="Picture 2" descr="Infographic: Big Tech Invests Big in Cybersecurity | Statista">
            <a:extLst>
              <a:ext uri="{FF2B5EF4-FFF2-40B4-BE49-F238E27FC236}">
                <a16:creationId xmlns:a16="http://schemas.microsoft.com/office/drawing/2014/main" id="{D5FCF8E1-B21E-D640-510A-E0E2CD05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9" y="989343"/>
            <a:ext cx="4879314" cy="4879314"/>
          </a:xfrm>
          <a:prstGeom prst="rect">
            <a:avLst/>
          </a:prstGeom>
          <a:noFill/>
          <a:ln>
            <a:solidFill>
              <a:srgbClr val="4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F01AE730-2882-8820-2068-994E12ED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58" y="1004837"/>
            <a:ext cx="6296967" cy="3542044"/>
          </a:xfrm>
          <a:prstGeom prst="rect">
            <a:avLst/>
          </a:prstGeom>
          <a:noFill/>
          <a:ln>
            <a:solidFill>
              <a:srgbClr val="4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58D5E-BCB8-EE21-ACCF-787BC7E33567}"/>
              </a:ext>
            </a:extLst>
          </p:cNvPr>
          <p:cNvSpPr txBox="1"/>
          <p:nvPr/>
        </p:nvSpPr>
        <p:spPr>
          <a:xfrm>
            <a:off x="5498957" y="4632290"/>
            <a:ext cx="6296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banking,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financial services, and insurance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market is integrating AI into their workflows. The adoption of AI is education is also rapidly growing.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1AFC1-9DB9-F60E-2AAD-1FA254243AB6}"/>
              </a:ext>
            </a:extLst>
          </p:cNvPr>
          <p:cNvSpPr txBox="1"/>
          <p:nvPr/>
        </p:nvSpPr>
        <p:spPr>
          <a:xfrm>
            <a:off x="9234434" y="3637506"/>
            <a:ext cx="23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latin typeface="Google Sans"/>
              </a:rPr>
              <a:t>Estimated growth is $32.97 Billion.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4448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68FB-D6A1-4EBB-0B45-F90EE02E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growth of Cybersecurity &amp; AI</a:t>
            </a:r>
          </a:p>
        </p:txBody>
      </p:sp>
      <p:pic>
        <p:nvPicPr>
          <p:cNvPr id="1026" name="Picture 2" descr="Infographic: Big Tech Invests Big in Cybersecurity | Statista">
            <a:extLst>
              <a:ext uri="{FF2B5EF4-FFF2-40B4-BE49-F238E27FC236}">
                <a16:creationId xmlns:a16="http://schemas.microsoft.com/office/drawing/2014/main" id="{D5FCF8E1-B21E-D640-510A-E0E2CD05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9" y="989343"/>
            <a:ext cx="4879314" cy="4879314"/>
          </a:xfrm>
          <a:prstGeom prst="rect">
            <a:avLst/>
          </a:prstGeom>
          <a:noFill/>
          <a:ln>
            <a:solidFill>
              <a:srgbClr val="4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F01AE730-2882-8820-2068-994E12ED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58" y="1004837"/>
            <a:ext cx="6296967" cy="3542044"/>
          </a:xfrm>
          <a:prstGeom prst="rect">
            <a:avLst/>
          </a:prstGeom>
          <a:noFill/>
          <a:ln>
            <a:solidFill>
              <a:srgbClr val="4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958D5E-BCB8-EE21-ACCF-787BC7E33567}"/>
              </a:ext>
            </a:extLst>
          </p:cNvPr>
          <p:cNvSpPr txBox="1"/>
          <p:nvPr/>
        </p:nvSpPr>
        <p:spPr>
          <a:xfrm>
            <a:off x="5498957" y="4632290"/>
            <a:ext cx="6296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banking,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financial services, and insurance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market is integrating AI into their workflows. The adoption of AI is education is also rapidly growing.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1AFC1-9DB9-F60E-2AAD-1FA254243AB6}"/>
              </a:ext>
            </a:extLst>
          </p:cNvPr>
          <p:cNvSpPr txBox="1"/>
          <p:nvPr/>
        </p:nvSpPr>
        <p:spPr>
          <a:xfrm>
            <a:off x="9234434" y="3637506"/>
            <a:ext cx="23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latin typeface="Google Sans"/>
              </a:rPr>
              <a:t>Estimated growth is $32.97 Billion.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A2898E-A17B-803D-B36D-91A180540294}"/>
              </a:ext>
            </a:extLst>
          </p:cNvPr>
          <p:cNvGrpSpPr/>
          <p:nvPr/>
        </p:nvGrpSpPr>
        <p:grpSpPr>
          <a:xfrm>
            <a:off x="838200" y="1796144"/>
            <a:ext cx="10727452" cy="1959429"/>
            <a:chOff x="838200" y="1796144"/>
            <a:chExt cx="10727452" cy="195942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E513366-9EB3-AAE3-62B3-60127E308E15}"/>
                </a:ext>
              </a:extLst>
            </p:cNvPr>
            <p:cNvSpPr/>
            <p:nvPr/>
          </p:nvSpPr>
          <p:spPr>
            <a:xfrm>
              <a:off x="838200" y="1796144"/>
              <a:ext cx="10727452" cy="1959429"/>
            </a:xfrm>
            <a:prstGeom prst="roundRect">
              <a:avLst>
                <a:gd name="adj" fmla="val 1181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011680" rtlCol="0" anchor="ctr"/>
            <a:lstStyle/>
            <a:p>
              <a:r>
                <a:rPr lang="en-US" sz="2800" b="1" dirty="0"/>
                <a:t>Can we combine the two areas for ”high impact” educational experiences for students?</a:t>
              </a:r>
            </a:p>
          </p:txBody>
        </p:sp>
        <p:pic>
          <p:nvPicPr>
            <p:cNvPr id="9" name="Graphic 8" descr="Questions">
              <a:extLst>
                <a:ext uri="{FF2B5EF4-FFF2-40B4-BE49-F238E27FC236}">
                  <a16:creationId xmlns:a16="http://schemas.microsoft.com/office/drawing/2014/main" id="{316BF56C-08C0-DA83-7EC6-7AED881C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7423" y="1891144"/>
              <a:ext cx="1771402" cy="1771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36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202E-67FF-4F0F-4C8B-7638617C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cybersecurity major at Miami</a:t>
            </a:r>
          </a:p>
        </p:txBody>
      </p:sp>
      <p:pic>
        <p:nvPicPr>
          <p:cNvPr id="4098" name="Picture 2" descr="Benton Hall (Miami University) - Wikipedia">
            <a:extLst>
              <a:ext uri="{FF2B5EF4-FFF2-40B4-BE49-F238E27FC236}">
                <a16:creationId xmlns:a16="http://schemas.microsoft.com/office/drawing/2014/main" id="{46FC74CF-0070-C1A3-546A-5D28F372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4491"/>
            <a:ext cx="6275119" cy="47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6E2F9-B848-EA6B-8702-B33B321EDECA}"/>
              </a:ext>
            </a:extLst>
          </p:cNvPr>
          <p:cNvSpPr/>
          <p:nvPr/>
        </p:nvSpPr>
        <p:spPr>
          <a:xfrm>
            <a:off x="7564582" y="1134491"/>
            <a:ext cx="4322618" cy="4705523"/>
          </a:xfrm>
          <a:prstGeom prst="roundRect">
            <a:avLst>
              <a:gd name="adj" fmla="val 48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/>
              <a:t>We have a new BS in Cybersecurity program offered by the CSE department at Miami University!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800" b="1" dirty="0"/>
              <a:t>Please help spread the word about our new program!</a:t>
            </a:r>
          </a:p>
        </p:txBody>
      </p:sp>
      <p:pic>
        <p:nvPicPr>
          <p:cNvPr id="4100" name="Picture 4" descr="Megaphone Sticker by JoinContinued for iOS &amp; Android | GIPHY">
            <a:extLst>
              <a:ext uri="{FF2B5EF4-FFF2-40B4-BE49-F238E27FC236}">
                <a16:creationId xmlns:a16="http://schemas.microsoft.com/office/drawing/2014/main" id="{FB64FBEA-A34F-18FA-2F80-D1E3CE01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46" y="3429000"/>
            <a:ext cx="2653145" cy="26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7EF37-6C68-9294-482F-BE0C7BD785B1}"/>
              </a:ext>
            </a:extLst>
          </p:cNvPr>
          <p:cNvSpPr txBox="1"/>
          <p:nvPr/>
        </p:nvSpPr>
        <p:spPr>
          <a:xfrm>
            <a:off x="3627913" y="2750068"/>
            <a:ext cx="6097978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programs.miamioh.edu</a:t>
            </a:r>
            <a:r>
              <a:rPr lang="en-US" sz="2800" dirty="0"/>
              <a:t>/program/cybersecurity-b-s/</a:t>
            </a:r>
          </a:p>
        </p:txBody>
      </p:sp>
    </p:spTree>
    <p:extLst>
      <p:ext uri="{BB962C8B-B14F-4D97-AF65-F5344CB8AC3E}">
        <p14:creationId xmlns:p14="http://schemas.microsoft.com/office/powerpoint/2010/main" val="266305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F30A-2CFF-26B5-8272-2D122FEF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dimensions of Bloom’s taxonomy </a:t>
            </a:r>
          </a:p>
        </p:txBody>
      </p:sp>
      <p:pic>
        <p:nvPicPr>
          <p:cNvPr id="3074" name="Picture 2" descr="Understanding Bloom's Taxonomy – Reading and Writing Successfully in  College: A Guide for Students">
            <a:extLst>
              <a:ext uri="{FF2B5EF4-FFF2-40B4-BE49-F238E27FC236}">
                <a16:creationId xmlns:a16="http://schemas.microsoft.com/office/drawing/2014/main" id="{B80B0FD7-5274-BC7D-4DD4-F3DD196A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7348">
            <a:off x="2315688" y="457159"/>
            <a:ext cx="833331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1FAB3-4C0C-F52C-21B8-3B8DEEE4A563}"/>
              </a:ext>
            </a:extLst>
          </p:cNvPr>
          <p:cNvSpPr txBox="1"/>
          <p:nvPr/>
        </p:nvSpPr>
        <p:spPr>
          <a:xfrm>
            <a:off x="201882" y="950026"/>
            <a:ext cx="73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study we used Bloom’s taxonomy as our reference</a:t>
            </a:r>
          </a:p>
        </p:txBody>
      </p:sp>
    </p:spTree>
    <p:extLst>
      <p:ext uri="{BB962C8B-B14F-4D97-AF65-F5344CB8AC3E}">
        <p14:creationId xmlns:p14="http://schemas.microsoft.com/office/powerpoint/2010/main" val="39969149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>
            <a:extLst>
              <a:ext uri="{FF2B5EF4-FFF2-40B4-BE49-F238E27FC236}">
                <a16:creationId xmlns:a16="http://schemas.microsoft.com/office/drawing/2014/main" id="{F3E03705-9349-D8CF-D119-1F23CDB09017}"/>
              </a:ext>
            </a:extLst>
          </p:cNvPr>
          <p:cNvSpPr/>
          <p:nvPr/>
        </p:nvSpPr>
        <p:spPr>
          <a:xfrm rot="14341839">
            <a:off x="4342177" y="4477104"/>
            <a:ext cx="2860036" cy="78031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981614D-8CCC-22C4-3A93-DECA0825BB2D}"/>
              </a:ext>
            </a:extLst>
          </p:cNvPr>
          <p:cNvSpPr/>
          <p:nvPr/>
        </p:nvSpPr>
        <p:spPr>
          <a:xfrm rot="18828614">
            <a:off x="8540799" y="4473207"/>
            <a:ext cx="4153195" cy="78031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9F30A-2CFF-26B5-8272-2D122FEF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dimensions of Bloom’s taxonomy </a:t>
            </a:r>
          </a:p>
        </p:txBody>
      </p:sp>
      <p:pic>
        <p:nvPicPr>
          <p:cNvPr id="3074" name="Picture 2" descr="Understanding Bloom's Taxonomy – Reading and Writing Successfully in  College: A Guide for Students">
            <a:extLst>
              <a:ext uri="{FF2B5EF4-FFF2-40B4-BE49-F238E27FC236}">
                <a16:creationId xmlns:a16="http://schemas.microsoft.com/office/drawing/2014/main" id="{B80B0FD7-5274-BC7D-4DD4-F3DD196A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8" y="834887"/>
            <a:ext cx="6670160" cy="52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1FAB3-4C0C-F52C-21B8-3B8DEEE4A563}"/>
              </a:ext>
            </a:extLst>
          </p:cNvPr>
          <p:cNvSpPr txBox="1"/>
          <p:nvPr/>
        </p:nvSpPr>
        <p:spPr>
          <a:xfrm>
            <a:off x="201882" y="1187532"/>
            <a:ext cx="730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study we used Bloom’s taxonomy as our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1628F-0F83-D1B6-68E5-C2A480580D53}"/>
              </a:ext>
            </a:extLst>
          </p:cNvPr>
          <p:cNvSpPr txBox="1"/>
          <p:nvPr/>
        </p:nvSpPr>
        <p:spPr>
          <a:xfrm>
            <a:off x="201882" y="1724270"/>
            <a:ext cx="5011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reviewed Learning Outcomes (LOs) from our new Cybersecurity major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We focused on analyzing if the </a:t>
            </a:r>
            <a:r>
              <a:rPr lang="en-US" sz="2400" u="sng" dirty="0"/>
              <a:t>cognitive</a:t>
            </a:r>
            <a:r>
              <a:rPr lang="en-US" sz="2400" dirty="0"/>
              <a:t> or </a:t>
            </a:r>
            <a:r>
              <a:rPr lang="en-US" sz="2400" u="sng" dirty="0"/>
              <a:t>knowledge</a:t>
            </a:r>
            <a:r>
              <a:rPr lang="en-US" sz="2400" dirty="0"/>
              <a:t> dimension for each LO could be increased </a:t>
            </a:r>
          </a:p>
        </p:txBody>
      </p:sp>
    </p:spTree>
    <p:extLst>
      <p:ext uri="{BB962C8B-B14F-4D97-AF65-F5344CB8AC3E}">
        <p14:creationId xmlns:p14="http://schemas.microsoft.com/office/powerpoint/2010/main" val="45742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AACF-C1E0-0B26-A6E6-9772FC9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Courses and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65190-07D9-6DAB-F2F2-3A2476777153}"/>
              </a:ext>
            </a:extLst>
          </p:cNvPr>
          <p:cNvSpPr txBox="1"/>
          <p:nvPr/>
        </p:nvSpPr>
        <p:spPr>
          <a:xfrm>
            <a:off x="2315193" y="5468792"/>
            <a:ext cx="716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Full table of LOs is in our paper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F67DBF8-D8DC-9EFD-6BAD-4D1FD05FDBFE}"/>
              </a:ext>
            </a:extLst>
          </p:cNvPr>
          <p:cNvGraphicFramePr>
            <a:graphicFrameLocks/>
          </p:cNvGraphicFramePr>
          <p:nvPr/>
        </p:nvGraphicFramePr>
        <p:xfrm>
          <a:off x="200891" y="1127598"/>
          <a:ext cx="3943597" cy="27774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8512">
                  <a:extLst>
                    <a:ext uri="{9D8B030D-6E8A-4147-A177-3AD203B41FA5}">
                      <a16:colId xmlns:a16="http://schemas.microsoft.com/office/drawing/2014/main" val="1897401720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1315109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Course Number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1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CYB134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Introduction to Cybersecurity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8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Sysadmin &amp; scripting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06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Computer networks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00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Data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7196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Software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148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Organizational and Human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664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Network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811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267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CYB435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Offensive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7103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F3DDB7-38C7-37E0-32BE-82A1F712F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0578"/>
              </p:ext>
            </p:extLst>
          </p:nvPr>
        </p:nvGraphicFramePr>
        <p:xfrm>
          <a:off x="4400717" y="1127598"/>
          <a:ext cx="7379605" cy="364998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71745">
                  <a:extLst>
                    <a:ext uri="{9D8B030D-6E8A-4147-A177-3AD203B41FA5}">
                      <a16:colId xmlns:a16="http://schemas.microsoft.com/office/drawing/2014/main" val="256458214"/>
                    </a:ext>
                  </a:extLst>
                </a:gridCol>
                <a:gridCol w="2900286">
                  <a:extLst>
                    <a:ext uri="{9D8B030D-6E8A-4147-A177-3AD203B41FA5}">
                      <a16:colId xmlns:a16="http://schemas.microsoft.com/office/drawing/2014/main" val="3918781578"/>
                    </a:ext>
                  </a:extLst>
                </a:gridCol>
                <a:gridCol w="988785">
                  <a:extLst>
                    <a:ext uri="{9D8B030D-6E8A-4147-A177-3AD203B41FA5}">
                      <a16:colId xmlns:a16="http://schemas.microsoft.com/office/drawing/2014/main" val="495876527"/>
                    </a:ext>
                  </a:extLst>
                </a:gridCol>
                <a:gridCol w="1718789">
                  <a:extLst>
                    <a:ext uri="{9D8B030D-6E8A-4147-A177-3AD203B41FA5}">
                      <a16:colId xmlns:a16="http://schemas.microsoft.com/office/drawing/2014/main" val="305594690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Knowledge Areas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Knowledge Units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Course coverage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619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Course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LO level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7481"/>
                  </a:ext>
                </a:extLst>
              </a:tr>
              <a:tr h="200025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Data Security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Cryptography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1003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Digital Forensics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Remember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535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Data Integrity and Authentication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35557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Analyze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4508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Access Control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04552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CYB 236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6534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Secure Communication Protocols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Analyze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7105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Cryptanalysis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Understand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689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Data Privacy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Understand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9271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Information Storage Security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0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81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AACF-C1E0-0B26-A6E6-9772FC9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Courses and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65190-07D9-6DAB-F2F2-3A2476777153}"/>
              </a:ext>
            </a:extLst>
          </p:cNvPr>
          <p:cNvSpPr txBox="1"/>
          <p:nvPr/>
        </p:nvSpPr>
        <p:spPr>
          <a:xfrm>
            <a:off x="2315193" y="5468792"/>
            <a:ext cx="716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Full table of LOs is in our paper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F67DBF8-D8DC-9EFD-6BAD-4D1FD05FDBFE}"/>
              </a:ext>
            </a:extLst>
          </p:cNvPr>
          <p:cNvGraphicFramePr>
            <a:graphicFrameLocks/>
          </p:cNvGraphicFramePr>
          <p:nvPr/>
        </p:nvGraphicFramePr>
        <p:xfrm>
          <a:off x="200891" y="1127598"/>
          <a:ext cx="3943597" cy="27774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8512">
                  <a:extLst>
                    <a:ext uri="{9D8B030D-6E8A-4147-A177-3AD203B41FA5}">
                      <a16:colId xmlns:a16="http://schemas.microsoft.com/office/drawing/2014/main" val="1897401720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1315109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Course Number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1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CYB134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Introduction to Cybersecurity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8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Sysadmin &amp; scripting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06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Computer networks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00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Data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7196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Software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148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Organizational and Human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664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Network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811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267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CYB435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Offensive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7103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F3DDB7-38C7-37E0-32BE-82A1F712F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422412"/>
              </p:ext>
            </p:extLst>
          </p:nvPr>
        </p:nvGraphicFramePr>
        <p:xfrm>
          <a:off x="4400717" y="1127598"/>
          <a:ext cx="7379605" cy="25241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71745">
                  <a:extLst>
                    <a:ext uri="{9D8B030D-6E8A-4147-A177-3AD203B41FA5}">
                      <a16:colId xmlns:a16="http://schemas.microsoft.com/office/drawing/2014/main" val="256458214"/>
                    </a:ext>
                  </a:extLst>
                </a:gridCol>
                <a:gridCol w="2900286">
                  <a:extLst>
                    <a:ext uri="{9D8B030D-6E8A-4147-A177-3AD203B41FA5}">
                      <a16:colId xmlns:a16="http://schemas.microsoft.com/office/drawing/2014/main" val="3918781578"/>
                    </a:ext>
                  </a:extLst>
                </a:gridCol>
                <a:gridCol w="988785">
                  <a:extLst>
                    <a:ext uri="{9D8B030D-6E8A-4147-A177-3AD203B41FA5}">
                      <a16:colId xmlns:a16="http://schemas.microsoft.com/office/drawing/2014/main" val="495876527"/>
                    </a:ext>
                  </a:extLst>
                </a:gridCol>
                <a:gridCol w="1718789">
                  <a:extLst>
                    <a:ext uri="{9D8B030D-6E8A-4147-A177-3AD203B41FA5}">
                      <a16:colId xmlns:a16="http://schemas.microsoft.com/office/drawing/2014/main" val="305594690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Knowledge Areas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Knowledge Units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Course coverage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619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Course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LO level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7481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Software Security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Fundamental Principles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CYB 331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Understand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1003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CYB 331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535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Implementation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CYB 331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35557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Analysis and Testing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CYB 331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4508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Deployment and Maintenance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04552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Documentation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6534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Ethics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CYB 331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Understand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7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AACF-C1E0-0B26-A6E6-9772FC9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Courses and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65190-07D9-6DAB-F2F2-3A2476777153}"/>
              </a:ext>
            </a:extLst>
          </p:cNvPr>
          <p:cNvSpPr txBox="1"/>
          <p:nvPr/>
        </p:nvSpPr>
        <p:spPr>
          <a:xfrm>
            <a:off x="2315193" y="5468792"/>
            <a:ext cx="716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Full table of LOs is in our paper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F67DBF8-D8DC-9EFD-6BAD-4D1FD05FDBFE}"/>
              </a:ext>
            </a:extLst>
          </p:cNvPr>
          <p:cNvGraphicFramePr>
            <a:graphicFrameLocks/>
          </p:cNvGraphicFramePr>
          <p:nvPr/>
        </p:nvGraphicFramePr>
        <p:xfrm>
          <a:off x="200891" y="1127598"/>
          <a:ext cx="3943597" cy="27774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8512">
                  <a:extLst>
                    <a:ext uri="{9D8B030D-6E8A-4147-A177-3AD203B41FA5}">
                      <a16:colId xmlns:a16="http://schemas.microsoft.com/office/drawing/2014/main" val="1897401720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1315109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Course Number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1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CYB134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Introduction to Cybersecurity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8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Sysadmin &amp; scripting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006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Computer networks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00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CYB236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Data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7196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Software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148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Organizational and Human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5664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Network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4811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CYB335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267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CYB435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Offensive Security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7103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F3DDB7-38C7-37E0-32BE-82A1F712F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841793"/>
              </p:ext>
            </p:extLst>
          </p:nvPr>
        </p:nvGraphicFramePr>
        <p:xfrm>
          <a:off x="4400717" y="1127598"/>
          <a:ext cx="7379605" cy="228028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71745">
                  <a:extLst>
                    <a:ext uri="{9D8B030D-6E8A-4147-A177-3AD203B41FA5}">
                      <a16:colId xmlns:a16="http://schemas.microsoft.com/office/drawing/2014/main" val="256458214"/>
                    </a:ext>
                  </a:extLst>
                </a:gridCol>
                <a:gridCol w="2900286">
                  <a:extLst>
                    <a:ext uri="{9D8B030D-6E8A-4147-A177-3AD203B41FA5}">
                      <a16:colId xmlns:a16="http://schemas.microsoft.com/office/drawing/2014/main" val="3918781578"/>
                    </a:ext>
                  </a:extLst>
                </a:gridCol>
                <a:gridCol w="988785">
                  <a:extLst>
                    <a:ext uri="{9D8B030D-6E8A-4147-A177-3AD203B41FA5}">
                      <a16:colId xmlns:a16="http://schemas.microsoft.com/office/drawing/2014/main" val="495876527"/>
                    </a:ext>
                  </a:extLst>
                </a:gridCol>
                <a:gridCol w="1718789">
                  <a:extLst>
                    <a:ext uri="{9D8B030D-6E8A-4147-A177-3AD203B41FA5}">
                      <a16:colId xmlns:a16="http://schemas.microsoft.com/office/drawing/2014/main" val="3055946904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Knowledge Areas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Knowledge Units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Course 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619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Course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LO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7481"/>
                  </a:ext>
                </a:extLst>
              </a:tr>
              <a:tr h="20002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Connection Security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Physical Media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1003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Physical Interfaces and Connectors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535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Hardware Architecture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35557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Distributed Systems Architecture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4508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Architecture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04552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Implementations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6534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Network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CYB 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7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3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789</Words>
  <Application>Microsoft Macintosh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Times New Roman</vt:lpstr>
      <vt:lpstr>Office Theme</vt:lpstr>
      <vt:lpstr>With ChatGPT, do we have to rewrite our learning objectives - CASE study in Cybersecurity</vt:lpstr>
      <vt:lpstr>Accelerated growth of Cybersecurity &amp; AI</vt:lpstr>
      <vt:lpstr>Accelerated growth of Cybersecurity &amp; AI</vt:lpstr>
      <vt:lpstr>A new cybersecurity major at Miami</vt:lpstr>
      <vt:lpstr>The two dimensions of Bloom’s taxonomy </vt:lpstr>
      <vt:lpstr>The two dimensions of Bloom’s taxonomy </vt:lpstr>
      <vt:lpstr>Example of Courses and Outcomes</vt:lpstr>
      <vt:lpstr>Example of Courses and Outcomes</vt:lpstr>
      <vt:lpstr>Example of Courses and Outcomes</vt:lpstr>
      <vt:lpstr>Case study #1: Data Security – Access Control</vt:lpstr>
      <vt:lpstr>Case study #2: Software Security- Analysis and Testing</vt:lpstr>
      <vt:lpstr>Case study #3 Connection Security - Distributed System Architecture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Hough</dc:creator>
  <cp:lastModifiedBy>Bhunia, Suman Dr.</cp:lastModifiedBy>
  <cp:revision>13</cp:revision>
  <dcterms:created xsi:type="dcterms:W3CDTF">2023-09-26T19:45:12Z</dcterms:created>
  <dcterms:modified xsi:type="dcterms:W3CDTF">2023-09-29T21:41:02Z</dcterms:modified>
</cp:coreProperties>
</file>